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28" r:id="rId5"/>
    <p:sldMasterId id="2147483797" r:id="rId6"/>
    <p:sldMasterId id="2147483805" r:id="rId7"/>
  </p:sldMasterIdLst>
  <p:notesMasterIdLst>
    <p:notesMasterId r:id="rId83"/>
  </p:notesMasterIdLst>
  <p:sldIdLst>
    <p:sldId id="295" r:id="rId8"/>
    <p:sldId id="257" r:id="rId9"/>
    <p:sldId id="293" r:id="rId10"/>
    <p:sldId id="294" r:id="rId11"/>
    <p:sldId id="263" r:id="rId12"/>
    <p:sldId id="265" r:id="rId13"/>
    <p:sldId id="266" r:id="rId14"/>
    <p:sldId id="331" r:id="rId15"/>
    <p:sldId id="335" r:id="rId16"/>
    <p:sldId id="389" r:id="rId17"/>
    <p:sldId id="427" r:id="rId18"/>
    <p:sldId id="353" r:id="rId19"/>
    <p:sldId id="388" r:id="rId20"/>
    <p:sldId id="410" r:id="rId21"/>
    <p:sldId id="417" r:id="rId22"/>
    <p:sldId id="334" r:id="rId23"/>
    <p:sldId id="336" r:id="rId24"/>
    <p:sldId id="333" r:id="rId25"/>
    <p:sldId id="326" r:id="rId26"/>
    <p:sldId id="327" r:id="rId27"/>
    <p:sldId id="330" r:id="rId28"/>
    <p:sldId id="364" r:id="rId29"/>
    <p:sldId id="365" r:id="rId30"/>
    <p:sldId id="352" r:id="rId31"/>
    <p:sldId id="367" r:id="rId32"/>
    <p:sldId id="369" r:id="rId33"/>
    <p:sldId id="431" r:id="rId34"/>
    <p:sldId id="419" r:id="rId35"/>
    <p:sldId id="358" r:id="rId36"/>
    <p:sldId id="360" r:id="rId37"/>
    <p:sldId id="400" r:id="rId38"/>
    <p:sldId id="415" r:id="rId39"/>
    <p:sldId id="398" r:id="rId40"/>
    <p:sldId id="420" r:id="rId41"/>
    <p:sldId id="403" r:id="rId42"/>
    <p:sldId id="407" r:id="rId43"/>
    <p:sldId id="421" r:id="rId44"/>
    <p:sldId id="432" r:id="rId45"/>
    <p:sldId id="340" r:id="rId46"/>
    <p:sldId id="344" r:id="rId47"/>
    <p:sldId id="422" r:id="rId48"/>
    <p:sldId id="434" r:id="rId49"/>
    <p:sldId id="433" r:id="rId50"/>
    <p:sldId id="428" r:id="rId51"/>
    <p:sldId id="429" r:id="rId52"/>
    <p:sldId id="372" r:id="rId53"/>
    <p:sldId id="373" r:id="rId54"/>
    <p:sldId id="423" r:id="rId55"/>
    <p:sldId id="425" r:id="rId56"/>
    <p:sldId id="443" r:id="rId57"/>
    <p:sldId id="426" r:id="rId58"/>
    <p:sldId id="408" r:id="rId59"/>
    <p:sldId id="438" r:id="rId60"/>
    <p:sldId id="437" r:id="rId61"/>
    <p:sldId id="345" r:id="rId62"/>
    <p:sldId id="362" r:id="rId63"/>
    <p:sldId id="348" r:id="rId64"/>
    <p:sldId id="346" r:id="rId65"/>
    <p:sldId id="409" r:id="rId66"/>
    <p:sldId id="355" r:id="rId67"/>
    <p:sldId id="332" r:id="rId68"/>
    <p:sldId id="337" r:id="rId69"/>
    <p:sldId id="338" r:id="rId70"/>
    <p:sldId id="341" r:id="rId71"/>
    <p:sldId id="342" r:id="rId72"/>
    <p:sldId id="351" r:id="rId73"/>
    <p:sldId id="359" r:id="rId74"/>
    <p:sldId id="381" r:id="rId75"/>
    <p:sldId id="329" r:id="rId76"/>
    <p:sldId id="436" r:id="rId77"/>
    <p:sldId id="328" r:id="rId78"/>
    <p:sldId id="439" r:id="rId79"/>
    <p:sldId id="441" r:id="rId80"/>
    <p:sldId id="413" r:id="rId81"/>
    <p:sldId id="442" r:id="rId82"/>
  </p:sldIdLst>
  <p:sldSz cx="12192000" cy="6858000"/>
  <p:notesSz cx="6858000" cy="9144000"/>
  <p:embeddedFontLst>
    <p:embeddedFont>
      <p:font typeface="Calibri" panose="020F0502020204030204" pitchFamily="34" charset="0"/>
      <p:regular r:id="rId84"/>
      <p:bold r:id="rId85"/>
      <p:italic r:id="rId86"/>
      <p:boldItalic r:id="rId87"/>
    </p:embeddedFont>
    <p:embeddedFont>
      <p:font typeface="Consolas" panose="020B0609020204030204" pitchFamily="49" charset="0"/>
      <p:regular r:id="rId88"/>
      <p:bold r:id="rId89"/>
      <p:italic r:id="rId90"/>
      <p:boldItalic r:id="rId91"/>
    </p:embeddedFont>
    <p:embeddedFont>
      <p:font typeface="Roboto" panose="02000000000000000000" pitchFamily="2" charset="0"/>
      <p:regular r:id="rId92"/>
      <p:bold r:id="rId93"/>
      <p:italic r:id="rId94"/>
      <p:boldItalic r:id="rId95"/>
    </p:embeddedFont>
    <p:embeddedFont>
      <p:font typeface="Segoe UI" panose="020B0502040204020203" pitchFamily="34" charset="0"/>
      <p:regular r:id="rId96"/>
      <p:bold r:id="rId97"/>
      <p:italic r:id="rId98"/>
      <p:boldItalic r:id="rId99"/>
    </p:embeddedFont>
    <p:embeddedFont>
      <p:font typeface="Segoe UI Light" panose="020B0502040204020203" pitchFamily="34" charset="0"/>
      <p:regular r:id="rId100"/>
      <p:italic r:id="rId101"/>
    </p:embeddedFont>
    <p:embeddedFont>
      <p:font typeface="Segoe UI Semibold" panose="020B0702040204020203" pitchFamily="34" charset="0"/>
      <p:bold r:id="rId102"/>
      <p:boldItalic r:id="rId103"/>
    </p:embeddedFont>
    <p:embeddedFont>
      <p:font typeface="Segoe UI Semilight" panose="020B0402040204020203" pitchFamily="34" charset="0"/>
      <p:regular r:id="rId104"/>
      <p:italic r:id="rId10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FCA968-54F2-4813-BC19-F6BFCE8BADF1}">
          <p14:sldIdLst>
            <p14:sldId id="295"/>
            <p14:sldId id="257"/>
            <p14:sldId id="293"/>
            <p14:sldId id="294"/>
            <p14:sldId id="263"/>
          </p14:sldIdLst>
        </p14:section>
        <p14:section name="content" id="{BA5213F6-5DB3-4F54-9F53-D2AF504926F0}">
          <p14:sldIdLst>
            <p14:sldId id="265"/>
            <p14:sldId id="266"/>
            <p14:sldId id="331"/>
            <p14:sldId id="335"/>
            <p14:sldId id="389"/>
            <p14:sldId id="427"/>
            <p14:sldId id="353"/>
            <p14:sldId id="388"/>
            <p14:sldId id="410"/>
            <p14:sldId id="417"/>
            <p14:sldId id="334"/>
            <p14:sldId id="336"/>
            <p14:sldId id="333"/>
            <p14:sldId id="326"/>
            <p14:sldId id="327"/>
            <p14:sldId id="330"/>
            <p14:sldId id="364"/>
            <p14:sldId id="365"/>
            <p14:sldId id="352"/>
            <p14:sldId id="367"/>
            <p14:sldId id="369"/>
            <p14:sldId id="431"/>
            <p14:sldId id="419"/>
            <p14:sldId id="358"/>
            <p14:sldId id="360"/>
            <p14:sldId id="400"/>
            <p14:sldId id="415"/>
            <p14:sldId id="398"/>
            <p14:sldId id="420"/>
            <p14:sldId id="403"/>
            <p14:sldId id="407"/>
            <p14:sldId id="421"/>
            <p14:sldId id="432"/>
            <p14:sldId id="340"/>
            <p14:sldId id="344"/>
            <p14:sldId id="422"/>
            <p14:sldId id="434"/>
            <p14:sldId id="433"/>
            <p14:sldId id="428"/>
            <p14:sldId id="429"/>
            <p14:sldId id="372"/>
            <p14:sldId id="373"/>
            <p14:sldId id="423"/>
            <p14:sldId id="425"/>
            <p14:sldId id="443"/>
            <p14:sldId id="426"/>
            <p14:sldId id="408"/>
            <p14:sldId id="438"/>
            <p14:sldId id="437"/>
            <p14:sldId id="345"/>
            <p14:sldId id="362"/>
            <p14:sldId id="348"/>
            <p14:sldId id="346"/>
            <p14:sldId id="409"/>
            <p14:sldId id="355"/>
            <p14:sldId id="332"/>
            <p14:sldId id="337"/>
            <p14:sldId id="338"/>
            <p14:sldId id="341"/>
            <p14:sldId id="342"/>
            <p14:sldId id="351"/>
            <p14:sldId id="359"/>
            <p14:sldId id="381"/>
            <p14:sldId id="329"/>
            <p14:sldId id="436"/>
            <p14:sldId id="328"/>
            <p14:sldId id="439"/>
            <p14:sldId id="441"/>
            <p14:sldId id="413"/>
            <p14:sldId id="44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2" autoAdjust="0"/>
    <p:restoredTop sz="74307" autoAdjust="0"/>
  </p:normalViewPr>
  <p:slideViewPr>
    <p:cSldViewPr>
      <p:cViewPr>
        <p:scale>
          <a:sx n="75" d="100"/>
          <a:sy n="75" d="100"/>
        </p:scale>
        <p:origin x="1836" y="3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1.fntdata"/><Relationship Id="rId89"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viewProps" Target="viewProps.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font" Target="fonts/font4.fntdata"/><Relationship Id="rId102" Type="http://schemas.openxmlformats.org/officeDocument/2006/relationships/font" Target="fonts/font19.fntdata"/><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font" Target="fonts/font20.fntdata"/><Relationship Id="rId108"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ableStyles" Target="tableStyle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10/18/2020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Today we’re going to cover a lot of important foundational material about security, accounts, authentication. For folks new to SQL Server security design and administration, this will be a great foundation for your learning. For those experienced in SQL admin, this will be a thorough evaluation of what you know, or thought you know, and maybe some gaps in what you know. I think there is content in here to interest everyone in the SQL career lifecycle, and I’m not just guessing at that. I got my first DBA job in 2006. I’ve been giving a presentation on Security at User Groups and </a:t>
            </a:r>
            <a:r>
              <a:rPr lang="en-US" dirty="0" err="1"/>
              <a:t>SQLSaturdays</a:t>
            </a:r>
            <a:r>
              <a:rPr lang="en-US" dirty="0"/>
              <a:t> basics for years, it was one of the first topics I started speaking technically on a decade ago. As my own experience has deepened and broadened throughout my career, so has the content I build into this presentation. So I’m going to start basic, and build quickly from there, focusing my content around common hurdles and tasks that database administrators face, in the hopes of deepening or broadening your experience, as well.</a:t>
            </a:r>
          </a:p>
          <a:p>
            <a:endParaRPr lang="en-US" dirty="0"/>
          </a:p>
          <a:p>
            <a:r>
              <a:rPr lang="en-US" dirty="0"/>
              <a:t>This is session one of a four part </a:t>
            </a:r>
            <a:r>
              <a:rPr lang="en-US" sz="1800" b="0" i="0" kern="1200" dirty="0">
                <a:solidFill>
                  <a:schemeClr val="tx1"/>
                </a:solidFill>
                <a:effectLst/>
                <a:latin typeface="+mn-lt"/>
                <a:ea typeface="+mn-ea"/>
                <a:cs typeface="+mn-cs"/>
              </a:rPr>
              <a:t>Learning Pathway </a:t>
            </a:r>
            <a:r>
              <a:rPr lang="en-US" dirty="0"/>
              <a:t>on security. In subsequent presentations over the next three days, </a:t>
            </a:r>
          </a:p>
          <a:p>
            <a:endParaRPr lang="en-US" dirty="0"/>
          </a:p>
          <a:p>
            <a:pPr rtl="0" fontAlgn="base"/>
            <a:r>
              <a:rPr lang="en-US" sz="1800" b="1" i="0" kern="1200" dirty="0">
                <a:solidFill>
                  <a:schemeClr val="tx1"/>
                </a:solidFill>
                <a:effectLst/>
                <a:latin typeface="+mn-lt"/>
                <a:ea typeface="+mn-ea"/>
                <a:cs typeface="+mn-cs"/>
              </a:rPr>
              <a:t>John Morehouse is presenting part two, Understanding Modern Data Encryption Offerings for SQL Server</a:t>
            </a:r>
            <a:r>
              <a:rPr lang="en-US" sz="1800" b="0" i="0" kern="1200" dirty="0">
                <a:solidFill>
                  <a:schemeClr val="tx1"/>
                </a:solidFill>
                <a:effectLst/>
                <a:latin typeface="+mn-lt"/>
                <a:ea typeface="+mn-ea"/>
                <a:cs typeface="+mn-cs"/>
              </a:rPr>
              <a:t>, including a lot more information on all the various sorts of encryption, plus some important security features of SQL Server like Transparent Data Encryption and Always encrypted.</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Jeff Renz is presenting on Securing Your Data In Azure: Tips and Tricks</a:t>
            </a:r>
            <a:r>
              <a:rPr lang="en-US" sz="1800" b="0" i="0" kern="1200" dirty="0">
                <a:solidFill>
                  <a:schemeClr val="tx1"/>
                </a:solidFill>
                <a:effectLst/>
                <a:latin typeface="+mn-lt"/>
                <a:ea typeface="+mn-ea"/>
                <a:cs typeface="+mn-cs"/>
              </a:rPr>
              <a:t>, which covers Advanced Threat Detection, the Azure Key Vault, cloud secure connection strings, and certified data sets for security in </a:t>
            </a:r>
            <a:r>
              <a:rPr lang="en-US" sz="1800" b="0" i="0" kern="1200" dirty="0" err="1">
                <a:solidFill>
                  <a:schemeClr val="tx1"/>
                </a:solidFill>
                <a:effectLst/>
                <a:latin typeface="+mn-lt"/>
                <a:ea typeface="+mn-ea"/>
                <a:cs typeface="+mn-cs"/>
              </a:rPr>
              <a:t>PowerBI</a:t>
            </a:r>
            <a:r>
              <a:rPr lang="en-US" sz="1800" b="0" i="0" kern="1200" dirty="0">
                <a:solidFill>
                  <a:schemeClr val="tx1"/>
                </a:solidFill>
                <a:effectLst/>
                <a:latin typeface="+mn-lt"/>
                <a:ea typeface="+mn-ea"/>
                <a:cs typeface="+mn-cs"/>
              </a:rPr>
              <a:t>.</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Ed  Leighton-Dick </a:t>
            </a:r>
            <a:r>
              <a:rPr lang="en-US" sz="1800" b="0" i="0" kern="1200" dirty="0">
                <a:solidFill>
                  <a:schemeClr val="tx1"/>
                </a:solidFill>
                <a:effectLst/>
                <a:latin typeface="+mn-lt"/>
                <a:ea typeface="+mn-ea"/>
                <a:cs typeface="+mn-cs"/>
              </a:rPr>
              <a:t>will cap it off with a presentation on </a:t>
            </a:r>
            <a:r>
              <a:rPr lang="en-US" sz="1800" b="1" i="0" kern="1200" dirty="0">
                <a:solidFill>
                  <a:schemeClr val="tx1"/>
                </a:solidFill>
                <a:effectLst/>
                <a:latin typeface="+mn-lt"/>
                <a:ea typeface="+mn-ea"/>
                <a:cs typeface="+mn-cs"/>
              </a:rPr>
              <a:t>Building a Security Dashboard for SQL Server</a:t>
            </a:r>
            <a:r>
              <a:rPr lang="en-US" sz="1800" b="0" i="0" kern="1200" dirty="0">
                <a:solidFill>
                  <a:schemeClr val="tx1"/>
                </a:solidFill>
                <a:effectLst/>
                <a:latin typeface="+mn-lt"/>
                <a:ea typeface="+mn-ea"/>
                <a:cs typeface="+mn-cs"/>
              </a:rPr>
              <a:t>, talking about when certs expire and what does that actually mean, more on Azure Advanced Threat Detection, SQL Audit and monitoring.</a:t>
            </a:r>
          </a:p>
          <a:p>
            <a:pPr rtl="0" fontAlgn="base"/>
            <a:endParaRPr lang="en-US" sz="1800" b="0" i="0" kern="1200" dirty="0">
              <a:solidFill>
                <a:schemeClr val="tx1"/>
              </a:solidFill>
              <a:effectLst/>
              <a:latin typeface="+mn-lt"/>
              <a:ea typeface="+mn-ea"/>
              <a:cs typeface="+mn-cs"/>
            </a:endParaRPr>
          </a:p>
          <a:p>
            <a:pPr rtl="0" fontAlgn="base"/>
            <a:r>
              <a:rPr lang="en-US" sz="1800" b="0" i="0" kern="1200" dirty="0">
                <a:solidFill>
                  <a:schemeClr val="tx1"/>
                </a:solidFill>
                <a:effectLst/>
                <a:latin typeface="+mn-lt"/>
                <a:ea typeface="+mn-ea"/>
                <a:cs typeface="+mn-cs"/>
              </a:rPr>
              <a:t>But today we’re setting the stage for a good conversation around security at PASS Virtual Summit 2020, especially around how permissions behave inside each database, how you can design database security, the relationships between logins, users, and databases. We’re start first by introducing the way security things are normal configured, but we’ll also discuss weird ways they veer from the normal. </a:t>
            </a:r>
            <a:endParaRPr lang="en-US"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367367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9</a:t>
            </a:fld>
            <a:endParaRPr lang="en-US"/>
          </a:p>
        </p:txBody>
      </p:sp>
    </p:spTree>
    <p:extLst>
      <p:ext uri="{BB962C8B-B14F-4D97-AF65-F5344CB8AC3E}">
        <p14:creationId xmlns:p14="http://schemas.microsoft.com/office/powerpoint/2010/main" val="3669779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While the sysadmin role is unaffected by any DENY permissions while the CONTROL SERVER permission is. CONTROL SERVER is needed to access </a:t>
            </a:r>
            <a:r>
              <a:rPr lang="en-US" sz="1800" dirty="0" err="1"/>
              <a:t>sys.dm_exec_cached_plans</a:t>
            </a:r>
            <a:r>
              <a:rPr lang="en-US" sz="1800" dirty="0"/>
              <a:t>, a server-level DMV for reviewing plans in cache.</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44</a:t>
            </a:fld>
            <a:endParaRPr lang="en-US"/>
          </a:p>
        </p:txBody>
      </p:sp>
    </p:spTree>
    <p:extLst>
      <p:ext uri="{BB962C8B-B14F-4D97-AF65-F5344CB8AC3E}">
        <p14:creationId xmlns:p14="http://schemas.microsoft.com/office/powerpoint/2010/main" val="172212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www.pass.org/" TargetMode="External"/><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11" Type="http://schemas.openxmlformats.org/officeDocument/2006/relationships/hyperlink" Target="http://www.sqlpass.org/PASSChapters/VirtualChapters.aspx" TargetMode="External"/><Relationship Id="rId5" Type="http://schemas.openxmlformats.org/officeDocument/2006/relationships/image" Target="../media/image7.png"/><Relationship Id="rId10" Type="http://schemas.openxmlformats.org/officeDocument/2006/relationships/hyperlink" Target="http://www.sqlpass.org/PASSChapters.aspx" TargetMode="External"/><Relationship Id="rId4" Type="http://schemas.openxmlformats.org/officeDocument/2006/relationships/image" Target="../media/image6.png"/><Relationship Id="rId9" Type="http://schemas.openxmlformats.org/officeDocument/2006/relationships/hyperlink" Target="http://www.sqlsaturday.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jpg"/><Relationship Id="rId1" Type="http://schemas.openxmlformats.org/officeDocument/2006/relationships/slideMaster" Target="../slideMasters/slideMaster3.xml"/><Relationship Id="rId4" Type="http://schemas.openxmlformats.org/officeDocument/2006/relationships/image" Target="../media/image20.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6608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393155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95568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F54B0-A121-3A48-80DA-8B3F764644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Tree>
    <p:extLst>
      <p:ext uri="{BB962C8B-B14F-4D97-AF65-F5344CB8AC3E}">
        <p14:creationId xmlns:p14="http://schemas.microsoft.com/office/powerpoint/2010/main" val="3087226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4261007" y="0"/>
            <a:ext cx="7930995" cy="685800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416993" y="2407048"/>
            <a:ext cx="3845096" cy="115033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3733"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87338" y="216065"/>
            <a:ext cx="2211729" cy="2211729"/>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467879" y="434996"/>
            <a:ext cx="1858299" cy="1858299"/>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98837" y="283451"/>
            <a:ext cx="1942732" cy="1942732"/>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335535" y="3530312"/>
            <a:ext cx="2167728" cy="2167728"/>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587337" y="3540097"/>
            <a:ext cx="2211728" cy="2211728"/>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091891" y="3951098"/>
            <a:ext cx="1393204" cy="1266548"/>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5352930" y="2201561"/>
            <a:ext cx="2088199" cy="7881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Unlock exclusive training &amp; networking</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9818478" y="2201560"/>
            <a:ext cx="1903449" cy="99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Free 1-day local training events</a:t>
            </a: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7653936" y="2201561"/>
            <a:ext cx="2078531" cy="9738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Local user groups around the world</a:t>
            </a: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5344428" y="5462709"/>
            <a:ext cx="2149941" cy="10163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Back-to-back live webinar events</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7597457" y="5462708"/>
            <a:ext cx="2191492" cy="10163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Online special interest user groups</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9840849" y="5462709"/>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flipV="1">
            <a:off x="5467879" y="3530311"/>
            <a:ext cx="6231967" cy="9787"/>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434759" y="4071603"/>
            <a:ext cx="3715983" cy="1077218"/>
          </a:xfrm>
          <a:prstGeom prst="rect">
            <a:avLst/>
          </a:prstGeom>
        </p:spPr>
        <p:txBody>
          <a:bodyPr wrap="square">
            <a:spAutoFit/>
          </a:bodyPr>
          <a:lstStyle/>
          <a:p>
            <a:pPr lvl="0">
              <a:spcAft>
                <a:spcPts val="800"/>
              </a:spcAft>
              <a:defRPr/>
            </a:pPr>
            <a:r>
              <a:rPr lang="en-US" sz="3200" b="1" i="0" spc="27" dirty="0">
                <a:solidFill>
                  <a:schemeClr val="accent2"/>
                </a:solidFill>
                <a:latin typeface="Segoe UI" panose="020B0502040204020203" pitchFamily="34" charset="0"/>
                <a:cs typeface="Segoe UI" panose="020B0502040204020203" pitchFamily="34" charset="0"/>
              </a:rPr>
              <a:t>Free Resources Online </a:t>
            </a:r>
            <a:r>
              <a:rPr lang="en-US" sz="3200" b="1" i="0" spc="27" dirty="0">
                <a:solidFill>
                  <a:schemeClr val="accent2"/>
                </a:solidFill>
                <a:latin typeface="Segoe UI" panose="020B0502040204020203" pitchFamily="34" charset="0"/>
                <a:cs typeface="Segoe UI" panose="020B0502040204020203" pitchFamily="34" charset="0"/>
                <a:hlinkClick r:id="rId12"/>
              </a:rPr>
              <a:t>PASS.org</a:t>
            </a:r>
            <a:endParaRPr lang="en-US" sz="3200" b="1" i="0" spc="27" dirty="0">
              <a:solidFill>
                <a:schemeClr val="accent2"/>
              </a:solidFill>
              <a:latin typeface="Segoe UI" panose="020B0502040204020203" pitchFamily="34" charset="0"/>
              <a:cs typeface="Segoe UI"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6" y="1573728"/>
            <a:ext cx="3761717" cy="93228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i="0" dirty="0">
                <a:latin typeface="Segoe UI" panose="020B0502040204020203" pitchFamily="34" charset="0"/>
                <a:cs typeface="Segoe UI" panose="020B0502040204020203" pitchFamily="34" charset="0"/>
              </a:rPr>
              <a:t>Explore</a:t>
            </a:r>
          </a:p>
        </p:txBody>
      </p:sp>
    </p:spTree>
    <p:extLst>
      <p:ext uri="{BB962C8B-B14F-4D97-AF65-F5344CB8AC3E}">
        <p14:creationId xmlns:p14="http://schemas.microsoft.com/office/powerpoint/2010/main" val="2713939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406030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Tree>
    <p:extLst>
      <p:ext uri="{BB962C8B-B14F-4D97-AF65-F5344CB8AC3E}">
        <p14:creationId xmlns:p14="http://schemas.microsoft.com/office/powerpoint/2010/main" val="1835440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3"/>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4"/>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584549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4081535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131A5A-919C-8742-9C0B-1A0DD0BDE2E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Tree>
    <p:extLst>
      <p:ext uri="{BB962C8B-B14F-4D97-AF65-F5344CB8AC3E}">
        <p14:creationId xmlns:p14="http://schemas.microsoft.com/office/powerpoint/2010/main" val="2161023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0661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8226097-5AD3-684E-A5F3-71E478946B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Tree>
    <p:extLst>
      <p:ext uri="{BB962C8B-B14F-4D97-AF65-F5344CB8AC3E}">
        <p14:creationId xmlns:p14="http://schemas.microsoft.com/office/powerpoint/2010/main" val="433040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Tree>
    <p:extLst>
      <p:ext uri="{BB962C8B-B14F-4D97-AF65-F5344CB8AC3E}">
        <p14:creationId xmlns:p14="http://schemas.microsoft.com/office/powerpoint/2010/main" val="2144247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Tree>
    <p:extLst>
      <p:ext uri="{BB962C8B-B14F-4D97-AF65-F5344CB8AC3E}">
        <p14:creationId xmlns:p14="http://schemas.microsoft.com/office/powerpoint/2010/main" val="3584007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039" t="21333"/>
          <a:stretch/>
        </p:blipFill>
        <p:spPr>
          <a:xfrm>
            <a:off x="0" y="-18910"/>
            <a:ext cx="2982685" cy="2637529"/>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1976738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1006269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4879BC-7C36-DE4D-B879-C922EA77DB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Tree>
    <p:extLst>
      <p:ext uri="{BB962C8B-B14F-4D97-AF65-F5344CB8AC3E}">
        <p14:creationId xmlns:p14="http://schemas.microsoft.com/office/powerpoint/2010/main" val="26534472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25318813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Tree>
    <p:extLst>
      <p:ext uri="{BB962C8B-B14F-4D97-AF65-F5344CB8AC3E}">
        <p14:creationId xmlns:p14="http://schemas.microsoft.com/office/powerpoint/2010/main" val="3890817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02582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133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738938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5578732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2764310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4341657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Tree>
    <p:extLst>
      <p:ext uri="{BB962C8B-B14F-4D97-AF65-F5344CB8AC3E}">
        <p14:creationId xmlns:p14="http://schemas.microsoft.com/office/powerpoint/2010/main" val="1071257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4767363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18692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8071928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8874664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873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7956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022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0"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9" indent="0">
              <a:buNone/>
              <a:defRPr sz="1600" b="1">
                <a:latin typeface="Arial" pitchFamily="34" charset="0"/>
                <a:cs typeface="Arial" pitchFamily="34" charset="0"/>
              </a:defRPr>
            </a:lvl2pPr>
            <a:lvl3pPr marL="914377" indent="0">
              <a:buNone/>
              <a:defRPr sz="1400" b="1">
                <a:latin typeface="Arial" pitchFamily="34" charset="0"/>
                <a:cs typeface="Arial" pitchFamily="34" charset="0"/>
              </a:defRPr>
            </a:lvl3pPr>
            <a:lvl4pPr marL="1371566" indent="0">
              <a:buNone/>
              <a:defRPr sz="1200" b="1">
                <a:latin typeface="Arial" pitchFamily="34" charset="0"/>
                <a:cs typeface="Arial" pitchFamily="34" charset="0"/>
              </a:defRPr>
            </a:lvl4pPr>
            <a:lvl5pPr marL="1828754"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55933836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2214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9248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21273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526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745" r:id="rId2"/>
    <p:sldLayoutId id="2147483793" r:id="rId3"/>
    <p:sldLayoutId id="2147483794" r:id="rId4"/>
    <p:sldLayoutId id="2147483796" r:id="rId5"/>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50938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upport.microsoft.com/kb/918992"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techcommunity.microsoft.com/t5/SQL-Server/ODBC-Driver-17-for-SQL-Server-Released/ba-p/385825" TargetMode="External"/><Relationship Id="rId2" Type="http://schemas.openxmlformats.org/officeDocument/2006/relationships/hyperlink" Target="https://blogs.msdn.microsoft.com/sqlnativeclient/2017/10/06/announcing-the-new-release-of-ole-db-driver-for-sql-server/" TargetMode="External"/><Relationship Id="rId1" Type="http://schemas.openxmlformats.org/officeDocument/2006/relationships/slideLayout" Target="../slideLayouts/slideLayout1.xml"/><Relationship Id="rId4" Type="http://schemas.openxmlformats.org/officeDocument/2006/relationships/hyperlink" Target="https://www.sqltact.com/2019/06/actual-emails-will-msoledb-work-for.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eg"/><Relationship Id="rId1" Type="http://schemas.openxmlformats.org/officeDocument/2006/relationships/slideLayout" Target="../slideLayouts/slideLayout15.xml"/><Relationship Id="rId4" Type="http://schemas.openxmlformats.org/officeDocument/2006/relationships/image" Target="../media/image1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docs.microsoft.com/en-us/azure/sql-database/sql-database-feature-restriction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blogs.msdn.com/b/sqlsecurity/archive/2011/08/25/database-engine-permission-basics.aspx" TargetMode="External"/><Relationship Id="rId13" Type="http://schemas.openxmlformats.org/officeDocument/2006/relationships/hyperlink" Target="http://technet.microsoft.com/en-us/library/ms187359.aspx" TargetMode="External"/><Relationship Id="rId3" Type="http://schemas.openxmlformats.org/officeDocument/2006/relationships/hyperlink" Target="https://docs.microsoft.com/en-us/sql/connect/oledb/oledb-driver-for-sql-server?view=sql-server-2017" TargetMode="External"/><Relationship Id="rId7" Type="http://schemas.openxmlformats.org/officeDocument/2006/relationships/hyperlink" Target="http://msdn.microsoft.com/en-us/library/bb669058(v=VS.110).aspx" TargetMode="External"/><Relationship Id="rId12" Type="http://schemas.openxmlformats.org/officeDocument/2006/relationships/hyperlink" Target="https://www.slideshare.net/GrantFritchey/sql-injection-what-it-is-how-to-stop-it" TargetMode="External"/><Relationship Id="rId2" Type="http://schemas.openxmlformats.org/officeDocument/2006/relationships/hyperlink" Target="http://msdn.microsoft.com/en-us/library/ms191291.aspx" TargetMode="External"/><Relationship Id="rId16" Type="http://schemas.openxmlformats.org/officeDocument/2006/relationships/hyperlink" Target="https://azure.microsoft.com/en-us/documentation/articles/sql-database-manage-logins/" TargetMode="External"/><Relationship Id="rId1" Type="http://schemas.openxmlformats.org/officeDocument/2006/relationships/slideLayout" Target="../slideLayouts/slideLayout1.xml"/><Relationship Id="rId6" Type="http://schemas.openxmlformats.org/officeDocument/2006/relationships/hyperlink" Target="http://social.technet.microsoft.com/wiki/cfs-file.ashx/__key/communityserver-wikis-components-files/00-00-00-00-05/5710.Permissions_5F00_Poster_5F00_2008_5F00_R2_5F00_Wiki.pdf" TargetMode="External"/><Relationship Id="rId11" Type="http://schemas.openxmlformats.org/officeDocument/2006/relationships/hyperlink" Target="https://azure.microsoft.com/en-us/blog/azure-sql-database-threat-detection-your-built-in-security-expert/" TargetMode="External"/><Relationship Id="rId5" Type="http://schemas.openxmlformats.org/officeDocument/2006/relationships/hyperlink" Target="https://techcommunity.microsoft.com/t5/SQL-Server/ODBC-Driver-17-for-SQL-Server-Released/ba-p/385825" TargetMode="External"/><Relationship Id="rId15" Type="http://schemas.openxmlformats.org/officeDocument/2006/relationships/hyperlink" Target="https://azure.microsoft.com/en-us/documentation/articles/sql-database-aad-authentication/" TargetMode="External"/><Relationship Id="rId10" Type="http://schemas.openxmlformats.org/officeDocument/2006/relationships/hyperlink" Target="https://docs.microsoft.com/en-us/sql/relational-databases/databases/security-best-practices-with-contained-databases?view=sql-server-2017" TargetMode="External"/><Relationship Id="rId4" Type="http://schemas.openxmlformats.org/officeDocument/2006/relationships/hyperlink" Target="https://blogs.msdn.microsoft.com/sqlnativeclient/2017/10/06/announcing-the-new-release-of-ole-db-driver-for-sql-server/" TargetMode="External"/><Relationship Id="rId9" Type="http://schemas.openxmlformats.org/officeDocument/2006/relationships/hyperlink" Target="http://msdn.microsoft.com/en-us/library/ms191465.aspx" TargetMode="External"/><Relationship Id="rId14" Type="http://schemas.openxmlformats.org/officeDocument/2006/relationships/hyperlink" Target="http://support.microsoft.com/kb/918992"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thewallsproject.org/programs/futures_fund/" TargetMode="External"/><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3.jpeg"/><Relationship Id="rId4" Type="http://schemas.openxmlformats.org/officeDocument/2006/relationships/image" Target="../media/image52.jpe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75.xml.rels><?xml version="1.0" encoding="UTF-8" standalone="yes"?>
<Relationships xmlns="http://schemas.openxmlformats.org/package/2006/relationships"><Relationship Id="rId3" Type="http://schemas.openxmlformats.org/officeDocument/2006/relationships/hyperlink" Target="http://www.brssug.org/" TargetMode="External"/><Relationship Id="rId2" Type="http://schemas.openxmlformats.org/officeDocument/2006/relationships/hyperlink" Target="http://www.brdnug.org/" TargetMode="External"/><Relationship Id="rId1" Type="http://schemas.openxmlformats.org/officeDocument/2006/relationships/slideLayout" Target="../slideLayouts/slideLayout2.xml"/><Relationship Id="rId6" Type="http://schemas.openxmlformats.org/officeDocument/2006/relationships/hyperlink" Target="http://www.activateconf.com/" TargetMode="External"/><Relationship Id="rId5" Type="http://schemas.openxmlformats.org/officeDocument/2006/relationships/hyperlink" Target="SQLSaturday.com" TargetMode="External"/><Relationship Id="rId4" Type="http://schemas.openxmlformats.org/officeDocument/2006/relationships/hyperlink" Target="http://www.gobrain.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customXml" Target="../../customXml/item1.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7D241-E77C-40E2-A21F-2D22E45EB9B3}"/>
              </a:ext>
            </a:extLst>
          </p:cNvPr>
          <p:cNvSpPr>
            <a:spLocks noGrp="1"/>
          </p:cNvSpPr>
          <p:nvPr>
            <p:ph type="title"/>
          </p:nvPr>
        </p:nvSpPr>
        <p:spPr>
          <a:xfrm>
            <a:off x="539483" y="2227954"/>
            <a:ext cx="6980544" cy="818705"/>
          </a:xfrm>
        </p:spPr>
        <p:txBody>
          <a:bodyPr/>
          <a:lstStyle/>
          <a:p>
            <a:r>
              <a:rPr lang="en-US" dirty="0"/>
              <a:t>SQL Security Principals 101</a:t>
            </a:r>
            <a:endParaRPr lang="en-CA" dirty="0"/>
          </a:p>
        </p:txBody>
      </p:sp>
      <p:sp>
        <p:nvSpPr>
          <p:cNvPr id="2" name="Text Placeholder 1">
            <a:extLst>
              <a:ext uri="{FF2B5EF4-FFF2-40B4-BE49-F238E27FC236}">
                <a16:creationId xmlns:a16="http://schemas.microsoft.com/office/drawing/2014/main" id="{8421FB12-F5E5-4F0D-AF7C-43795266D746}"/>
              </a:ext>
            </a:extLst>
          </p:cNvPr>
          <p:cNvSpPr>
            <a:spLocks noGrp="1"/>
          </p:cNvSpPr>
          <p:nvPr>
            <p:ph type="body" sz="quarter" idx="12"/>
          </p:nvPr>
        </p:nvSpPr>
        <p:spPr/>
        <p:txBody>
          <a:bodyPr/>
          <a:lstStyle/>
          <a:p>
            <a:endParaRPr lang="en-CA" dirty="0"/>
          </a:p>
        </p:txBody>
      </p:sp>
      <p:sp>
        <p:nvSpPr>
          <p:cNvPr id="4" name="Text Placeholder 3">
            <a:extLst>
              <a:ext uri="{FF2B5EF4-FFF2-40B4-BE49-F238E27FC236}">
                <a16:creationId xmlns:a16="http://schemas.microsoft.com/office/drawing/2014/main" id="{6A06FFDE-71D8-4BC7-92AB-9480095FC80D}"/>
              </a:ext>
            </a:extLst>
          </p:cNvPr>
          <p:cNvSpPr>
            <a:spLocks noGrp="1"/>
          </p:cNvSpPr>
          <p:nvPr>
            <p:ph type="body" sz="quarter" idx="13"/>
          </p:nvPr>
        </p:nvSpPr>
        <p:spPr/>
        <p:txBody>
          <a:bodyPr/>
          <a:lstStyle/>
          <a:p>
            <a:r>
              <a:rPr lang="en-CA" dirty="0"/>
              <a:t>William Assaf, </a:t>
            </a:r>
          </a:p>
          <a:p>
            <a:r>
              <a:rPr lang="en-CA" dirty="0"/>
              <a:t>He/Him, </a:t>
            </a:r>
          </a:p>
          <a:p>
            <a:r>
              <a:rPr lang="en-CA" dirty="0"/>
              <a:t>Title, </a:t>
            </a:r>
          </a:p>
          <a:p>
            <a:r>
              <a:rPr lang="en-CA" dirty="0"/>
              <a:t>Company</a:t>
            </a:r>
          </a:p>
        </p:txBody>
      </p:sp>
    </p:spTree>
    <p:extLst>
      <p:ext uri="{BB962C8B-B14F-4D97-AF65-F5344CB8AC3E}">
        <p14:creationId xmlns:p14="http://schemas.microsoft.com/office/powerpoint/2010/main" val="427446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9438E-BCA1-4B79-92B1-DA98AA975213}"/>
              </a:ext>
            </a:extLst>
          </p:cNvPr>
          <p:cNvSpPr>
            <a:spLocks noGrp="1"/>
          </p:cNvSpPr>
          <p:nvPr>
            <p:ph type="title"/>
          </p:nvPr>
        </p:nvSpPr>
        <p:spPr/>
        <p:txBody>
          <a:bodyPr/>
          <a:lstStyle/>
          <a:p>
            <a:r>
              <a:rPr lang="en-US" b="1" cap="all" dirty="0">
                <a:solidFill>
                  <a:srgbClr val="3D156F"/>
                </a:solidFill>
                <a:latin typeface="Roboto" panose="02000000000000000000" pitchFamily="2" charset="0"/>
                <a:ea typeface="Roboto" panose="02000000000000000000" pitchFamily="2" charset="0"/>
              </a:rPr>
              <a:t>On the topic of Groups…</a:t>
            </a:r>
            <a:endParaRPr lang="en-US" dirty="0">
              <a:latin typeface="Roboto" panose="02000000000000000000" pitchFamily="2" charset="0"/>
              <a:ea typeface="Roboto" panose="02000000000000000000" pitchFamily="2" charset="0"/>
            </a:endParaRPr>
          </a:p>
        </p:txBody>
      </p:sp>
      <p:sp>
        <p:nvSpPr>
          <p:cNvPr id="2" name="Content Placeholder 1"/>
          <p:cNvSpPr>
            <a:spLocks noGrp="1"/>
          </p:cNvSpPr>
          <p:nvPr>
            <p:ph idx="1"/>
          </p:nvPr>
        </p:nvSpPr>
        <p:spPr/>
        <p:txBody>
          <a:bodyPr>
            <a:normAutofit/>
          </a:bodyPr>
          <a:lstStyle/>
          <a:p>
            <a:r>
              <a:rPr lang="en-US" sz="3600" dirty="0">
                <a:latin typeface="Roboto" panose="02000000000000000000" pitchFamily="2" charset="0"/>
                <a:ea typeface="Roboto" panose="02000000000000000000" pitchFamily="2" charset="0"/>
              </a:rPr>
              <a:t>Always assign permissions to AD groups, </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insist on it. </a:t>
            </a:r>
          </a:p>
          <a:p>
            <a:r>
              <a:rPr lang="en-US" sz="3600" dirty="0">
                <a:latin typeface="Roboto" panose="02000000000000000000" pitchFamily="2" charset="0"/>
                <a:ea typeface="Roboto" panose="02000000000000000000" pitchFamily="2" charset="0"/>
              </a:rPr>
              <a:t>BUT</a:t>
            </a:r>
          </a:p>
          <a:p>
            <a:r>
              <a:rPr lang="en-US" sz="3600" dirty="0">
                <a:latin typeface="Roboto" panose="02000000000000000000" pitchFamily="2" charset="0"/>
                <a:ea typeface="Roboto" panose="02000000000000000000" pitchFamily="2" charset="0"/>
              </a:rPr>
              <a:t>Be aware of who is a member of those groups, and what groups are a member of groups, and what groups are a member of those groups…</a:t>
            </a:r>
          </a:p>
          <a:p>
            <a:r>
              <a:rPr lang="en-US" sz="3600" dirty="0" err="1">
                <a:latin typeface="Roboto" panose="02000000000000000000" pitchFamily="2" charset="0"/>
                <a:ea typeface="Roboto" panose="02000000000000000000" pitchFamily="2" charset="0"/>
              </a:rPr>
              <a:t>Devs</a:t>
            </a:r>
            <a:r>
              <a:rPr lang="en-US" sz="3600" dirty="0">
                <a:latin typeface="Roboto" panose="02000000000000000000" pitchFamily="2" charset="0"/>
                <a:ea typeface="Roboto" panose="02000000000000000000" pitchFamily="2" charset="0"/>
              </a:rPr>
              <a:t> -&gt; App Support -&gt; QA -&gt; Financial Analysts…</a:t>
            </a:r>
          </a:p>
          <a:p>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1640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6263D-55AD-448E-ABCC-0D30AC872855}"/>
              </a:ext>
            </a:extLst>
          </p:cNvPr>
          <p:cNvSpPr>
            <a:spLocks noGrp="1"/>
          </p:cNvSpPr>
          <p:nvPr>
            <p:ph type="title"/>
          </p:nvPr>
        </p:nvSpPr>
        <p:spPr/>
        <p:txBody>
          <a:bodyPr/>
          <a:lstStyle/>
          <a:p>
            <a:r>
              <a:rPr lang="en-US" b="1" cap="all" dirty="0">
                <a:solidFill>
                  <a:srgbClr val="3D156F"/>
                </a:solidFill>
              </a:rPr>
              <a:t>On the topic of Groups…</a:t>
            </a:r>
            <a:endParaRPr lang="en-US" dirty="0"/>
          </a:p>
        </p:txBody>
      </p:sp>
      <p:sp>
        <p:nvSpPr>
          <p:cNvPr id="2" name="Content Placeholder 1"/>
          <p:cNvSpPr>
            <a:spLocks noGrp="1"/>
          </p:cNvSpPr>
          <p:nvPr>
            <p:ph idx="1"/>
          </p:nvPr>
        </p:nvSpPr>
        <p:spPr/>
        <p:txBody>
          <a:bodyPr>
            <a:normAutofit fontScale="92500"/>
          </a:bodyPr>
          <a:lstStyle/>
          <a:p>
            <a:r>
              <a:rPr lang="en-US" dirty="0"/>
              <a:t>You can interrogate AD for the members of security groups </a:t>
            </a:r>
          </a:p>
          <a:p>
            <a:pPr marL="0" indent="0">
              <a:buNone/>
            </a:pPr>
            <a:endParaRPr lang="en-US" dirty="0"/>
          </a:p>
          <a:p>
            <a:pPr marL="0" indent="0">
              <a:buNone/>
            </a:pPr>
            <a:r>
              <a:rPr lang="en-US" sz="3200" dirty="0">
                <a:solidFill>
                  <a:srgbClr val="0000FF"/>
                </a:solidFill>
                <a:latin typeface="Consolas" panose="020B0609020204030204" pitchFamily="49" charset="0"/>
              </a:rPr>
              <a:t>EXEC</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master</a:t>
            </a:r>
            <a:r>
              <a:rPr lang="en-US" sz="3200" dirty="0">
                <a:solidFill>
                  <a:srgbClr val="808080"/>
                </a:solidFill>
                <a:latin typeface="Consolas" panose="020B0609020204030204" pitchFamily="49" charset="0"/>
              </a:rPr>
              <a:t>..</a:t>
            </a:r>
            <a:r>
              <a:rPr lang="en-US" sz="3200" dirty="0" err="1">
                <a:solidFill>
                  <a:srgbClr val="800000"/>
                </a:solidFill>
                <a:latin typeface="Consolas" panose="020B0609020204030204" pitchFamily="49" charset="0"/>
              </a:rPr>
              <a:t>xp_logininfo</a:t>
            </a:r>
            <a:r>
              <a:rPr lang="en-US" sz="3200" dirty="0">
                <a:solidFill>
                  <a:srgbClr val="0000FF"/>
                </a:solidFill>
                <a:latin typeface="Consolas" panose="020B0609020204030204" pitchFamily="49" charset="0"/>
              </a:rPr>
              <a:t> </a:t>
            </a:r>
            <a:endParaRPr lang="en-US" sz="3200" dirty="0">
              <a:solidFill>
                <a:srgbClr val="000000"/>
              </a:solidFill>
              <a:latin typeface="Consolas" panose="020B0609020204030204" pitchFamily="49" charset="0"/>
            </a:endParaRPr>
          </a:p>
          <a:p>
            <a:pPr marL="0" indent="0">
              <a:buNone/>
            </a:pPr>
            <a:r>
              <a:rPr lang="en-US" sz="3200" dirty="0">
                <a:solidFill>
                  <a:srgbClr val="000000"/>
                </a:solidFill>
                <a:latin typeface="Consolas" panose="020B0609020204030204" pitchFamily="49" charset="0"/>
              </a:rPr>
              <a:t>@</a:t>
            </a:r>
            <a:r>
              <a:rPr lang="en-US" sz="3200" dirty="0" err="1">
                <a:solidFill>
                  <a:srgbClr val="000000"/>
                </a:solidFill>
                <a:latin typeface="Consolas" panose="020B0609020204030204" pitchFamily="49" charset="0"/>
              </a:rPr>
              <a:t>acctname</a:t>
            </a:r>
            <a:r>
              <a:rPr lang="en-US" sz="3200" dirty="0">
                <a:solidFill>
                  <a:srgbClr val="000000"/>
                </a:solidFill>
                <a:latin typeface="Consolas" panose="020B0609020204030204" pitchFamily="49" charset="0"/>
              </a:rPr>
              <a:t> </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FF0000"/>
                </a:solidFill>
                <a:latin typeface="Consolas" panose="020B0609020204030204" pitchFamily="49" charset="0"/>
              </a:rPr>
              <a:t>'domain\</a:t>
            </a:r>
            <a:r>
              <a:rPr lang="en-US" sz="3200" dirty="0" err="1">
                <a:solidFill>
                  <a:srgbClr val="FF0000"/>
                </a:solidFill>
                <a:latin typeface="Consolas" panose="020B0609020204030204" pitchFamily="49" charset="0"/>
              </a:rPr>
              <a:t>groupname</a:t>
            </a:r>
            <a:r>
              <a:rPr lang="en-US" sz="3200" dirty="0">
                <a:solidFill>
                  <a:srgbClr val="FF0000"/>
                </a:solidFill>
                <a:latin typeface="Consolas" panose="020B0609020204030204" pitchFamily="49" charset="0"/>
              </a:rPr>
              <a:t>'</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r>
              <a:rPr lang="en-US" sz="3200" dirty="0">
                <a:solidFill>
                  <a:srgbClr val="000000"/>
                </a:solidFill>
                <a:latin typeface="Consolas" panose="020B0609020204030204" pitchFamily="49" charset="0"/>
              </a:rPr>
              <a:t>@option </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FF0000"/>
                </a:solidFill>
                <a:latin typeface="Consolas" panose="020B0609020204030204" pitchFamily="49" charset="0"/>
              </a:rPr>
              <a:t>'members'</a:t>
            </a:r>
            <a:endParaRPr lang="en-US" sz="3200" dirty="0">
              <a:solidFill>
                <a:srgbClr val="000000"/>
              </a:solidFill>
              <a:latin typeface="Consolas" panose="020B0609020204030204" pitchFamily="49" charset="0"/>
            </a:endParaRPr>
          </a:p>
          <a:p>
            <a:pPr marL="0" indent="0">
              <a:buNone/>
            </a:pPr>
            <a:endParaRPr lang="en-US" dirty="0"/>
          </a:p>
          <a:p>
            <a:r>
              <a:rPr lang="en-US" dirty="0"/>
              <a:t>BUT it only returns FIRST level members, not members of groups that are members of the group. Instead use PowerShell:</a:t>
            </a:r>
          </a:p>
          <a:p>
            <a:pPr marL="0" indent="0">
              <a:buNone/>
            </a:pPr>
            <a:r>
              <a:rPr lang="en-US" dirty="0">
                <a:solidFill>
                  <a:srgbClr val="0000FF"/>
                </a:solidFill>
                <a:latin typeface="Consolas" panose="020B0609020204030204" pitchFamily="49" charset="0"/>
              </a:rPr>
              <a:t>Get</a:t>
            </a:r>
            <a:r>
              <a:rPr lang="en-US" dirty="0">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ADGroupMember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identity</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'Development'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recursive</a:t>
            </a: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386767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CB7FB91-4B45-4333-9D55-2389E2DE5207}"/>
              </a:ext>
            </a:extLst>
          </p:cNvPr>
          <p:cNvSpPr>
            <a:spLocks noGrp="1"/>
          </p:cNvSpPr>
          <p:nvPr>
            <p:ph type="title"/>
          </p:nvPr>
        </p:nvSpPr>
        <p:spPr/>
        <p:txBody>
          <a:bodyPr/>
          <a:lstStyle/>
          <a:p>
            <a:r>
              <a:rPr lang="en-US" b="1" cap="all" dirty="0">
                <a:solidFill>
                  <a:srgbClr val="3D156F"/>
                </a:solidFill>
              </a:rPr>
              <a:t>Roles</a:t>
            </a:r>
            <a:endParaRPr lang="en-US" dirty="0"/>
          </a:p>
        </p:txBody>
      </p:sp>
      <p:sp>
        <p:nvSpPr>
          <p:cNvPr id="2" name="Content Placeholder 1"/>
          <p:cNvSpPr>
            <a:spLocks noGrp="1"/>
          </p:cNvSpPr>
          <p:nvPr>
            <p:ph idx="1"/>
          </p:nvPr>
        </p:nvSpPr>
        <p:spPr>
          <a:xfrm>
            <a:off x="609600" y="990601"/>
            <a:ext cx="8077200" cy="5333999"/>
          </a:xfrm>
        </p:spPr>
        <p:txBody>
          <a:bodyPr>
            <a:normAutofit fontScale="92500"/>
          </a:bodyPr>
          <a:lstStyle/>
          <a:p>
            <a:r>
              <a:rPr lang="en-US" sz="3200" dirty="0"/>
              <a:t>Roles are security principals that </a:t>
            </a:r>
            <a:br>
              <a:rPr lang="en-US" sz="3200" dirty="0"/>
            </a:br>
            <a:r>
              <a:rPr lang="en-US" sz="3200" dirty="0"/>
              <a:t>can grant permissions to other </a:t>
            </a:r>
            <a:br>
              <a:rPr lang="en-US" sz="3200" dirty="0"/>
            </a:br>
            <a:r>
              <a:rPr lang="en-US" sz="3200" dirty="0"/>
              <a:t>security principals.  </a:t>
            </a:r>
          </a:p>
          <a:p>
            <a:r>
              <a:rPr lang="en-US" sz="3200" dirty="0"/>
              <a:t>Logins are added to Server Roles</a:t>
            </a:r>
          </a:p>
          <a:p>
            <a:r>
              <a:rPr lang="en-US" sz="3200" dirty="0"/>
              <a:t>Users are added to Database Roles</a:t>
            </a:r>
          </a:p>
          <a:p>
            <a:pPr marL="457200" lvl="1" indent="0">
              <a:buNone/>
            </a:pPr>
            <a:endParaRPr lang="en-US" sz="2800" dirty="0"/>
          </a:p>
          <a:p>
            <a:r>
              <a:rPr lang="en-US" sz="3200" dirty="0"/>
              <a:t>Built-in Roles to provide a standard </a:t>
            </a:r>
            <a:br>
              <a:rPr lang="en-US" sz="3200" dirty="0"/>
            </a:br>
            <a:r>
              <a:rPr lang="en-US" sz="3200" dirty="0"/>
              <a:t>for access. </a:t>
            </a:r>
          </a:p>
          <a:p>
            <a:pPr lvl="1"/>
            <a:r>
              <a:rPr lang="en-US" sz="2800" dirty="0"/>
              <a:t>Instead, assign more specific permissions when possible. Your data may not be homogenous in terms of sensitivity/permissions to access.</a:t>
            </a:r>
          </a:p>
          <a:p>
            <a:endParaRPr lang="en-US" sz="3200" dirty="0"/>
          </a:p>
          <a:p>
            <a:endParaRPr lang="en-US" sz="3200" dirty="0"/>
          </a:p>
          <a:p>
            <a:endParaRPr lang="en-US" sz="3200" dirty="0"/>
          </a:p>
          <a:p>
            <a:endParaRPr lang="en-US" sz="3200" dirty="0"/>
          </a:p>
        </p:txBody>
      </p:sp>
      <p:pic>
        <p:nvPicPr>
          <p:cNvPr id="3074" name="Picture 2" descr="A screenshot of the SSMS Server Roles list on the properties page of a Login"/>
          <p:cNvPicPr>
            <a:picLocks noChangeAspect="1" noChangeArrowheads="1"/>
          </p:cNvPicPr>
          <p:nvPr/>
        </p:nvPicPr>
        <p:blipFill rotWithShape="1">
          <a:blip r:embed="rId2">
            <a:extLst>
              <a:ext uri="{28A0092B-C50C-407E-A947-70E740481C1C}">
                <a14:useLocalDpi xmlns:a14="http://schemas.microsoft.com/office/drawing/2010/main" val="0"/>
              </a:ext>
            </a:extLst>
          </a:blip>
          <a:srcRect b="5790"/>
          <a:stretch/>
        </p:blipFill>
        <p:spPr bwMode="auto">
          <a:xfrm>
            <a:off x="7086600" y="797767"/>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screenshot of the Security Folder of a database, with the Database Roles folder expanded">
            <a:extLst>
              <a:ext uri="{FF2B5EF4-FFF2-40B4-BE49-F238E27FC236}">
                <a16:creationId xmlns:a16="http://schemas.microsoft.com/office/drawing/2014/main" id="{ACF72925-3284-4769-AE83-641778F84391}"/>
              </a:ext>
            </a:extLst>
          </p:cNvPr>
          <p:cNvPicPr>
            <a:picLocks noChangeAspect="1"/>
          </p:cNvPicPr>
          <p:nvPr/>
        </p:nvPicPr>
        <p:blipFill>
          <a:blip r:embed="rId3"/>
          <a:stretch>
            <a:fillRect/>
          </a:stretch>
        </p:blipFill>
        <p:spPr>
          <a:xfrm>
            <a:off x="8839200" y="762000"/>
            <a:ext cx="3100853" cy="5772150"/>
          </a:xfrm>
          <a:prstGeom prst="rect">
            <a:avLst/>
          </a:prstGeom>
        </p:spPr>
      </p:pic>
    </p:spTree>
    <p:extLst>
      <p:ext uri="{BB962C8B-B14F-4D97-AF65-F5344CB8AC3E}">
        <p14:creationId xmlns:p14="http://schemas.microsoft.com/office/powerpoint/2010/main" val="23566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D55BBE-3FFA-42B6-87C2-B57096F1DBFC}"/>
              </a:ext>
            </a:extLst>
          </p:cNvPr>
          <p:cNvSpPr>
            <a:spLocks noGrp="1"/>
          </p:cNvSpPr>
          <p:nvPr>
            <p:ph type="title"/>
          </p:nvPr>
        </p:nvSpPr>
        <p:spPr/>
        <p:txBody>
          <a:bodyPr/>
          <a:lstStyle/>
          <a:p>
            <a:r>
              <a:rPr lang="en-US" b="1" cap="all" dirty="0">
                <a:solidFill>
                  <a:srgbClr val="3D156F"/>
                </a:solidFill>
              </a:rPr>
              <a:t>PUBLIC</a:t>
            </a:r>
            <a:endParaRPr lang="en-US" dirty="0"/>
          </a:p>
        </p:txBody>
      </p:sp>
      <p:sp>
        <p:nvSpPr>
          <p:cNvPr id="2" name="Content Placeholder 1"/>
          <p:cNvSpPr>
            <a:spLocks noGrp="1"/>
          </p:cNvSpPr>
          <p:nvPr>
            <p:ph idx="1"/>
          </p:nvPr>
        </p:nvSpPr>
        <p:spPr/>
        <p:txBody>
          <a:bodyPr>
            <a:normAutofit fontScale="92500" lnSpcReduction="10000"/>
          </a:bodyPr>
          <a:lstStyle/>
          <a:p>
            <a:r>
              <a:rPr lang="en-US" sz="4000" dirty="0"/>
              <a:t>Every login/user is a member of “public” roles.</a:t>
            </a:r>
          </a:p>
          <a:p>
            <a:pPr lvl="1"/>
            <a:r>
              <a:rPr lang="en-US" sz="3600" b="1" dirty="0"/>
              <a:t>Public is a server role </a:t>
            </a:r>
            <a:r>
              <a:rPr lang="en-US" sz="3600" dirty="0"/>
              <a:t>that should never be granted any additional permissions, authorization or ownership. </a:t>
            </a:r>
          </a:p>
          <a:p>
            <a:pPr lvl="1"/>
            <a:r>
              <a:rPr lang="en-US" sz="3600" dirty="0"/>
              <a:t>Every database user/roles belongs to a </a:t>
            </a:r>
            <a:r>
              <a:rPr lang="en-US" sz="3600" b="1" dirty="0"/>
              <a:t>public database role. </a:t>
            </a:r>
          </a:p>
          <a:p>
            <a:r>
              <a:rPr lang="en-US" sz="4000" dirty="0"/>
              <a:t>When a user has not been granted or denied specific permissions on a securable, the user inherits the permissions granted to public. </a:t>
            </a:r>
          </a:p>
          <a:p>
            <a:endParaRPr lang="en-US" sz="4000" dirty="0"/>
          </a:p>
        </p:txBody>
      </p:sp>
    </p:spTree>
    <p:extLst>
      <p:ext uri="{BB962C8B-B14F-4D97-AF65-F5344CB8AC3E}">
        <p14:creationId xmlns:p14="http://schemas.microsoft.com/office/powerpoint/2010/main" val="1579007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C5D18E-C500-4633-B055-82795F4B8096}"/>
              </a:ext>
            </a:extLst>
          </p:cNvPr>
          <p:cNvSpPr>
            <a:spLocks noGrp="1"/>
          </p:cNvSpPr>
          <p:nvPr>
            <p:ph type="title"/>
          </p:nvPr>
        </p:nvSpPr>
        <p:spPr/>
        <p:txBody>
          <a:bodyPr/>
          <a:lstStyle/>
          <a:p>
            <a:r>
              <a:rPr lang="en-US" b="1" cap="all" dirty="0">
                <a:solidFill>
                  <a:srgbClr val="3D156F"/>
                </a:solidFill>
              </a:rPr>
              <a:t>PUBLIC</a:t>
            </a:r>
            <a:endParaRPr lang="en-US" dirty="0"/>
          </a:p>
        </p:txBody>
      </p:sp>
      <p:sp>
        <p:nvSpPr>
          <p:cNvPr id="2" name="Content Placeholder 1"/>
          <p:cNvSpPr>
            <a:spLocks noGrp="1"/>
          </p:cNvSpPr>
          <p:nvPr>
            <p:ph idx="1"/>
          </p:nvPr>
        </p:nvSpPr>
        <p:spPr>
          <a:xfrm>
            <a:off x="609600" y="990601"/>
            <a:ext cx="10972800" cy="5257799"/>
          </a:xfrm>
        </p:spPr>
        <p:txBody>
          <a:bodyPr>
            <a:normAutofit/>
          </a:bodyPr>
          <a:lstStyle/>
          <a:p>
            <a:r>
              <a:rPr lang="en-US" sz="3200" dirty="0"/>
              <a:t>Check for this. </a:t>
            </a:r>
          </a:p>
          <a:p>
            <a:pPr lvl="1"/>
            <a:r>
              <a:rPr lang="en-US" sz="2800" dirty="0"/>
              <a:t>Toolbox: public </a:t>
            </a:r>
            <a:r>
              <a:rPr lang="en-US" sz="2800" dirty="0" err="1"/>
              <a:t>permissions.sql</a:t>
            </a:r>
            <a:endParaRPr lang="en-US" sz="2800" dirty="0"/>
          </a:p>
          <a:p>
            <a:r>
              <a:rPr lang="en-US" sz="3200" dirty="0"/>
              <a:t>Permissions assigned to the public role is a clear sign of </a:t>
            </a:r>
            <a:r>
              <a:rPr lang="en-US" sz="3200" b="1" dirty="0"/>
              <a:t>lazy developers</a:t>
            </a:r>
            <a:r>
              <a:rPr lang="en-US" sz="3200" dirty="0"/>
              <a:t>. Don’t be a lazy developer.</a:t>
            </a:r>
          </a:p>
          <a:p>
            <a:r>
              <a:rPr lang="en-US" sz="3200" dirty="0"/>
              <a:t>Should fail any security audit.</a:t>
            </a:r>
          </a:p>
          <a:p>
            <a:r>
              <a:rPr lang="en-US" sz="3200" dirty="0"/>
              <a:t>The strategy to undo a security architecture based around public can be complicated, involves lots of testing.</a:t>
            </a:r>
          </a:p>
          <a:p>
            <a:endParaRPr lang="en-US" sz="3200" dirty="0"/>
          </a:p>
          <a:p>
            <a:endParaRPr lang="en-US" sz="3200" dirty="0"/>
          </a:p>
        </p:txBody>
      </p:sp>
    </p:spTree>
    <p:extLst>
      <p:ext uri="{BB962C8B-B14F-4D97-AF65-F5344CB8AC3E}">
        <p14:creationId xmlns:p14="http://schemas.microsoft.com/office/powerpoint/2010/main" val="3346959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E20F4B-4109-45E8-AA51-DB997CFC96B8}"/>
              </a:ext>
            </a:extLst>
          </p:cNvPr>
          <p:cNvSpPr>
            <a:spLocks noGrp="1"/>
          </p:cNvSpPr>
          <p:nvPr>
            <p:ph type="title"/>
          </p:nvPr>
        </p:nvSpPr>
        <p:spPr/>
        <p:txBody>
          <a:bodyPr/>
          <a:lstStyle/>
          <a:p>
            <a:r>
              <a:rPr lang="en-US" b="1" cap="all" dirty="0">
                <a:solidFill>
                  <a:srgbClr val="3D156F"/>
                </a:solidFill>
              </a:rPr>
              <a:t>GUEST</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t>Check for this. </a:t>
            </a:r>
          </a:p>
          <a:p>
            <a:pPr lvl="1"/>
            <a:r>
              <a:rPr lang="en-US" sz="3200" dirty="0"/>
              <a:t>Toolbox: guest </a:t>
            </a:r>
            <a:r>
              <a:rPr lang="en-US" sz="3200" dirty="0" err="1"/>
              <a:t>permissions.sql</a:t>
            </a:r>
            <a:endParaRPr lang="en-US" sz="3200" dirty="0"/>
          </a:p>
          <a:p>
            <a:r>
              <a:rPr lang="en-US" sz="3600" dirty="0"/>
              <a:t>The GUEST account permissions are granted to any login who does not have a mapped user in the database.</a:t>
            </a:r>
          </a:p>
          <a:p>
            <a:r>
              <a:rPr lang="en-US" sz="3600" dirty="0"/>
              <a:t>For what should be very obvious reasons, never grant any permissions, even CONNECT, to GUEST, unless you understand what you’re doing.</a:t>
            </a:r>
          </a:p>
          <a:p>
            <a:r>
              <a:rPr lang="en-US" sz="3600" dirty="0"/>
              <a:t>Not a secure solution for future access.</a:t>
            </a:r>
          </a:p>
        </p:txBody>
      </p:sp>
    </p:spTree>
    <p:extLst>
      <p:ext uri="{BB962C8B-B14F-4D97-AF65-F5344CB8AC3E}">
        <p14:creationId xmlns:p14="http://schemas.microsoft.com/office/powerpoint/2010/main" val="2798895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1066800" y="1066801"/>
            <a:ext cx="10287000" cy="5191125"/>
          </a:xfrm>
        </p:spPr>
        <p:txBody>
          <a:bodyPr>
            <a:normAutofit fontScale="92500" lnSpcReduction="10000"/>
          </a:bodyPr>
          <a:lstStyle/>
          <a:p>
            <a:pPr>
              <a:buFont typeface="Arial" pitchFamily="34" charset="0"/>
              <a:buChar char="•"/>
            </a:pPr>
            <a:r>
              <a:rPr lang="en-US" sz="3600" dirty="0">
                <a:solidFill>
                  <a:schemeClr val="tx1"/>
                </a:solidFill>
              </a:rPr>
              <a:t>A SQL Server Login is a server-level security principal </a:t>
            </a:r>
          </a:p>
          <a:p>
            <a:pPr lvl="1">
              <a:buFont typeface="Arial" pitchFamily="34" charset="0"/>
              <a:buChar char="•"/>
            </a:pPr>
            <a:r>
              <a:rPr lang="en-US" sz="3200" dirty="0">
                <a:solidFill>
                  <a:schemeClr val="tx1"/>
                </a:solidFill>
              </a:rPr>
              <a:t>A User is a database-level principal</a:t>
            </a:r>
          </a:p>
          <a:p>
            <a:pPr>
              <a:buFont typeface="Arial" pitchFamily="34" charset="0"/>
              <a:buChar char="•"/>
            </a:pPr>
            <a:r>
              <a:rPr lang="en-US" sz="3600" dirty="0">
                <a:solidFill>
                  <a:schemeClr val="tx1"/>
                </a:solidFill>
              </a:rPr>
              <a:t>Logins are given a default database.  </a:t>
            </a:r>
          </a:p>
          <a:p>
            <a:pPr>
              <a:buFont typeface="Arial" pitchFamily="34" charset="0"/>
              <a:buChar char="•"/>
            </a:pPr>
            <a:endParaRPr lang="en-US" sz="3600" dirty="0">
              <a:solidFill>
                <a:schemeClr val="tx1"/>
              </a:solidFill>
            </a:endParaRPr>
          </a:p>
          <a:p>
            <a:pPr>
              <a:buFont typeface="Arial" pitchFamily="34" charset="0"/>
              <a:buChar char="•"/>
            </a:pPr>
            <a:r>
              <a:rPr lang="en-US" sz="3600" dirty="0">
                <a:solidFill>
                  <a:schemeClr val="tx1"/>
                </a:solidFill>
              </a:rPr>
              <a:t>CONNECT will fail if the Default Database is not accessible. </a:t>
            </a:r>
          </a:p>
          <a:p>
            <a:pPr lvl="1">
              <a:buFont typeface="Arial" pitchFamily="34" charset="0"/>
              <a:buChar char="•"/>
            </a:pPr>
            <a:r>
              <a:rPr lang="en-US" sz="3200" dirty="0">
                <a:solidFill>
                  <a:schemeClr val="tx1"/>
                </a:solidFill>
              </a:rPr>
              <a:t>Best practice: set Default Database to the intended User Database, or to TempDB, which is always there, but not persistent.</a:t>
            </a:r>
          </a:p>
        </p:txBody>
      </p:sp>
      <p:sp>
        <p:nvSpPr>
          <p:cNvPr id="8" name="Title 1"/>
          <p:cNvSpPr>
            <a:spLocks noGrp="1"/>
          </p:cNvSpPr>
          <p:nvPr>
            <p:ph type="title"/>
          </p:nvPr>
        </p:nvSpPr>
        <p:spPr>
          <a:xfrm>
            <a:off x="0" y="0"/>
            <a:ext cx="12192000" cy="762000"/>
          </a:xfrm>
        </p:spPr>
        <p:txBody>
          <a:bodyPr>
            <a:normAutofit/>
          </a:bodyPr>
          <a:lstStyle/>
          <a:p>
            <a:pPr algn="ctr"/>
            <a:r>
              <a:rPr lang="en-US" b="1" cap="all" dirty="0">
                <a:solidFill>
                  <a:srgbClr val="3D156F"/>
                </a:solidFill>
              </a:rPr>
              <a:t>Logins</a:t>
            </a:r>
          </a:p>
        </p:txBody>
      </p:sp>
    </p:spTree>
    <p:extLst>
      <p:ext uri="{BB962C8B-B14F-4D97-AF65-F5344CB8AC3E}">
        <p14:creationId xmlns:p14="http://schemas.microsoft.com/office/powerpoint/2010/main" val="1615262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7C0FC-6E61-4C34-BFB4-C662A8684412}"/>
              </a:ext>
            </a:extLst>
          </p:cNvPr>
          <p:cNvSpPr>
            <a:spLocks noGrp="1"/>
          </p:cNvSpPr>
          <p:nvPr>
            <p:ph type="title"/>
          </p:nvPr>
        </p:nvSpPr>
        <p:spPr/>
        <p:txBody>
          <a:bodyPr/>
          <a:lstStyle/>
          <a:p>
            <a:r>
              <a:rPr lang="en-US" b="1" cap="all" dirty="0">
                <a:solidFill>
                  <a:srgbClr val="3D156F"/>
                </a:solidFill>
              </a:rPr>
              <a:t>Logins vs users</a:t>
            </a:r>
            <a:endParaRPr lang="en-US" dirty="0"/>
          </a:p>
        </p:txBody>
      </p:sp>
      <p:sp>
        <p:nvSpPr>
          <p:cNvPr id="2" name="Content Placeholder 1"/>
          <p:cNvSpPr>
            <a:spLocks noGrp="1"/>
          </p:cNvSpPr>
          <p:nvPr>
            <p:ph idx="1"/>
          </p:nvPr>
        </p:nvSpPr>
        <p:spPr/>
        <p:txBody>
          <a:bodyPr>
            <a:normAutofit/>
          </a:bodyPr>
          <a:lstStyle/>
          <a:p>
            <a:r>
              <a:rPr lang="en-US" sz="4000" dirty="0"/>
              <a:t>Remember, a Server Login is what authenticates a user connection to the SQL Instance.</a:t>
            </a:r>
          </a:p>
          <a:p>
            <a:r>
              <a:rPr lang="en-US" sz="4000" dirty="0"/>
              <a:t>A Database User provides a Login with database access.</a:t>
            </a:r>
          </a:p>
          <a:p>
            <a:pPr lvl="1"/>
            <a:r>
              <a:rPr lang="en-US" sz="3600" dirty="0"/>
              <a:t>“Login” is a server level security principal.</a:t>
            </a:r>
          </a:p>
          <a:p>
            <a:pPr lvl="1"/>
            <a:r>
              <a:rPr lang="en-US" sz="3600" dirty="0"/>
              <a:t>“User” is a database level security principal.</a:t>
            </a:r>
          </a:p>
          <a:p>
            <a:endParaRPr lang="en-US" sz="4000" dirty="0"/>
          </a:p>
          <a:p>
            <a:endParaRPr lang="en-US" sz="4000" dirty="0"/>
          </a:p>
          <a:p>
            <a:endParaRPr lang="en-US" sz="4000" dirty="0"/>
          </a:p>
        </p:txBody>
      </p:sp>
    </p:spTree>
    <p:extLst>
      <p:ext uri="{BB962C8B-B14F-4D97-AF65-F5344CB8AC3E}">
        <p14:creationId xmlns:p14="http://schemas.microsoft.com/office/powerpoint/2010/main" val="394419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EA1687-C6DE-4C21-A19C-FCE591CCCC89}"/>
              </a:ext>
            </a:extLst>
          </p:cNvPr>
          <p:cNvSpPr>
            <a:spLocks noGrp="1"/>
          </p:cNvSpPr>
          <p:nvPr>
            <p:ph type="title"/>
          </p:nvPr>
        </p:nvSpPr>
        <p:spPr/>
        <p:txBody>
          <a:bodyPr/>
          <a:lstStyle/>
          <a:p>
            <a:r>
              <a:rPr lang="en-US" b="1" cap="all" dirty="0" err="1">
                <a:solidFill>
                  <a:srgbClr val="3D156F"/>
                </a:solidFill>
              </a:rPr>
              <a:t>Sql</a:t>
            </a:r>
            <a:r>
              <a:rPr lang="en-US" b="1" cap="all" dirty="0">
                <a:solidFill>
                  <a:srgbClr val="3D156F"/>
                </a:solidFill>
              </a:rPr>
              <a:t> logins</a:t>
            </a:r>
            <a:endParaRPr lang="en-US" dirty="0"/>
          </a:p>
        </p:txBody>
      </p:sp>
      <p:sp>
        <p:nvSpPr>
          <p:cNvPr id="2" name="Content Placeholder 1"/>
          <p:cNvSpPr>
            <a:spLocks noGrp="1"/>
          </p:cNvSpPr>
          <p:nvPr>
            <p:ph idx="1"/>
          </p:nvPr>
        </p:nvSpPr>
        <p:spPr/>
        <p:txBody>
          <a:bodyPr/>
          <a:lstStyle/>
          <a:p>
            <a:r>
              <a:rPr lang="en-US" dirty="0"/>
              <a:t>SQL Logins are authenticated by SQL Server.</a:t>
            </a:r>
          </a:p>
          <a:p>
            <a:r>
              <a:rPr lang="en-US" dirty="0"/>
              <a:t>Strongly encouraged to Enforce password policy, which can include password expiration, inheriting from the same settings in Windows.</a:t>
            </a:r>
          </a:p>
          <a:p>
            <a:r>
              <a:rPr lang="en-US" dirty="0"/>
              <a:t>Unfortunately, the password policy is optional!</a:t>
            </a:r>
          </a:p>
          <a:p>
            <a:r>
              <a:rPr lang="en-US" dirty="0"/>
              <a:t>Multiple failed SQL auth login attempts will Lock Out, which a DBA must resolve.</a:t>
            </a:r>
          </a:p>
          <a:p>
            <a:endParaRPr lang="en-US" dirty="0"/>
          </a:p>
        </p:txBody>
      </p:sp>
      <p:pic>
        <p:nvPicPr>
          <p:cNvPr id="4" name="Picture 3" descr="A screenshot of MSDN documentation that says &quot;Security Note &#10;When possible, use Windows Authenticatio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977" y="4648200"/>
            <a:ext cx="452004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6865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7C204D-8AF7-42F4-99F2-8F2D9BF4189C}"/>
              </a:ext>
            </a:extLst>
          </p:cNvPr>
          <p:cNvSpPr>
            <a:spLocks noGrp="1"/>
          </p:cNvSpPr>
          <p:nvPr>
            <p:ph type="title"/>
          </p:nvPr>
        </p:nvSpPr>
        <p:spPr/>
        <p:txBody>
          <a:bodyPr/>
          <a:lstStyle/>
          <a:p>
            <a:r>
              <a:rPr lang="en-US" b="1" cap="all" dirty="0">
                <a:solidFill>
                  <a:srgbClr val="3D156F"/>
                </a:solidFill>
              </a:rPr>
              <a:t>Windows vs SQL Auth</a:t>
            </a:r>
            <a:endParaRPr lang="en-US" dirty="0"/>
          </a:p>
        </p:txBody>
      </p:sp>
      <p:sp>
        <p:nvSpPr>
          <p:cNvPr id="2" name="Content Placeholder 1"/>
          <p:cNvSpPr>
            <a:spLocks noGrp="1"/>
          </p:cNvSpPr>
          <p:nvPr>
            <p:ph idx="1"/>
          </p:nvPr>
        </p:nvSpPr>
        <p:spPr/>
        <p:txBody>
          <a:bodyPr>
            <a:normAutofit lnSpcReduction="10000"/>
          </a:bodyPr>
          <a:lstStyle/>
          <a:p>
            <a:r>
              <a:rPr lang="en-US" dirty="0"/>
              <a:t>Remember, a Login is what authenticates the user to the SQL Server instance, not a User.</a:t>
            </a:r>
          </a:p>
          <a:p>
            <a:endParaRPr lang="en-US" dirty="0"/>
          </a:p>
          <a:p>
            <a:r>
              <a:rPr lang="en-US" dirty="0"/>
              <a:t>In a typical business environment,</a:t>
            </a:r>
          </a:p>
          <a:p>
            <a:pPr marL="0" indent="0">
              <a:buNone/>
            </a:pPr>
            <a:r>
              <a:rPr lang="en-US" dirty="0"/>
              <a:t>	Windows Authentication means that</a:t>
            </a:r>
          </a:p>
          <a:p>
            <a:pPr marL="0" indent="0">
              <a:buNone/>
            </a:pPr>
            <a:r>
              <a:rPr lang="en-US" dirty="0"/>
              <a:t>			account creation/termination, </a:t>
            </a:r>
          </a:p>
          <a:p>
            <a:pPr marL="0" indent="0">
              <a:buNone/>
            </a:pPr>
            <a:r>
              <a:rPr lang="en-US" dirty="0"/>
              <a:t>			security group membership, </a:t>
            </a:r>
          </a:p>
          <a:p>
            <a:pPr marL="0" indent="0">
              <a:buNone/>
            </a:pPr>
            <a:r>
              <a:rPr lang="en-US" dirty="0"/>
              <a:t>			password policy,</a:t>
            </a:r>
          </a:p>
          <a:p>
            <a:pPr marL="0" indent="0">
              <a:buNone/>
            </a:pPr>
            <a:r>
              <a:rPr lang="en-US" dirty="0"/>
              <a:t>are all handled by an existing corporate security 	administration infrastructure.  </a:t>
            </a:r>
          </a:p>
        </p:txBody>
      </p:sp>
    </p:spTree>
    <p:extLst>
      <p:ext uri="{BB962C8B-B14F-4D97-AF65-F5344CB8AC3E}">
        <p14:creationId xmlns:p14="http://schemas.microsoft.com/office/powerpoint/2010/main" val="390369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DBE3-45B5-4D71-A6F6-F8AF8CF4F4B1}"/>
              </a:ext>
            </a:extLst>
          </p:cNvPr>
          <p:cNvSpPr>
            <a:spLocks noGrp="1"/>
          </p:cNvSpPr>
          <p:nvPr>
            <p:ph type="title" idx="4294967295"/>
          </p:nvPr>
        </p:nvSpPr>
        <p:spPr>
          <a:xfrm>
            <a:off x="0" y="-920252"/>
            <a:ext cx="1255059" cy="525805"/>
          </a:xfrm>
          <a:prstGeom prst="rect">
            <a:avLst/>
          </a:prstGeom>
        </p:spPr>
        <p:txBody>
          <a:bodyPr/>
          <a:lstStyle/>
          <a:p>
            <a:r>
              <a:rPr lang="en-CA" sz="1200" dirty="0"/>
              <a:t>Explore PASS</a:t>
            </a:r>
          </a:p>
        </p:txBody>
      </p:sp>
    </p:spTree>
    <p:extLst>
      <p:ext uri="{BB962C8B-B14F-4D97-AF65-F5344CB8AC3E}">
        <p14:creationId xmlns:p14="http://schemas.microsoft.com/office/powerpoint/2010/main" val="2820420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A1BB8C-F5DA-473E-860C-C6529045B6A5}"/>
              </a:ext>
            </a:extLst>
          </p:cNvPr>
          <p:cNvSpPr>
            <a:spLocks noGrp="1"/>
          </p:cNvSpPr>
          <p:nvPr>
            <p:ph type="title"/>
          </p:nvPr>
        </p:nvSpPr>
        <p:spPr/>
        <p:txBody>
          <a:bodyPr/>
          <a:lstStyle/>
          <a:p>
            <a:r>
              <a:rPr lang="en-US" b="1" cap="all" dirty="0">
                <a:solidFill>
                  <a:srgbClr val="3D156F"/>
                </a:solidFill>
              </a:rPr>
              <a:t>Windows vs SQL Auth</a:t>
            </a:r>
          </a:p>
        </p:txBody>
      </p:sp>
      <p:sp>
        <p:nvSpPr>
          <p:cNvPr id="2" name="Content Placeholder 1"/>
          <p:cNvSpPr>
            <a:spLocks noGrp="1"/>
          </p:cNvSpPr>
          <p:nvPr>
            <p:ph idx="1"/>
          </p:nvPr>
        </p:nvSpPr>
        <p:spPr/>
        <p:txBody>
          <a:bodyPr>
            <a:normAutofit/>
          </a:bodyPr>
          <a:lstStyle/>
          <a:p>
            <a:r>
              <a:rPr lang="en-US" sz="4000" dirty="0">
                <a:solidFill>
                  <a:schemeClr val="tx1"/>
                </a:solidFill>
              </a:rPr>
              <a:t>Windows Authentication is the default security model for SQL Server, by default the only security model, and cannot be disabled.</a:t>
            </a:r>
          </a:p>
          <a:p>
            <a:r>
              <a:rPr lang="en-US" sz="4000" dirty="0">
                <a:solidFill>
                  <a:schemeClr val="tx1"/>
                </a:solidFill>
              </a:rPr>
              <a:t>Choosing Mixed Mode as a server option enables SQL Logins and allows the “</a:t>
            </a:r>
            <a:r>
              <a:rPr lang="en-US" sz="4000" dirty="0" err="1">
                <a:solidFill>
                  <a:schemeClr val="tx1"/>
                </a:solidFill>
              </a:rPr>
              <a:t>sa</a:t>
            </a:r>
            <a:r>
              <a:rPr lang="en-US" sz="4000" dirty="0">
                <a:solidFill>
                  <a:schemeClr val="tx1"/>
                </a:solidFill>
              </a:rPr>
              <a:t>” account to be enabled.</a:t>
            </a:r>
          </a:p>
        </p:txBody>
      </p:sp>
    </p:spTree>
    <p:extLst>
      <p:ext uri="{BB962C8B-B14F-4D97-AF65-F5344CB8AC3E}">
        <p14:creationId xmlns:p14="http://schemas.microsoft.com/office/powerpoint/2010/main" val="396371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9F366-8339-413D-BD8C-8091544E10D1}"/>
              </a:ext>
            </a:extLst>
          </p:cNvPr>
          <p:cNvSpPr>
            <a:spLocks noGrp="1"/>
          </p:cNvSpPr>
          <p:nvPr>
            <p:ph type="title"/>
          </p:nvPr>
        </p:nvSpPr>
        <p:spPr/>
        <p:txBody>
          <a:bodyPr/>
          <a:lstStyle/>
          <a:p>
            <a:r>
              <a:rPr lang="en-US" b="1" cap="all" dirty="0">
                <a:solidFill>
                  <a:srgbClr val="3D156F"/>
                </a:solidFill>
              </a:rPr>
              <a:t>Apps + windows auth</a:t>
            </a:r>
            <a:endParaRPr lang="en-US" dirty="0"/>
          </a:p>
        </p:txBody>
      </p:sp>
      <p:sp>
        <p:nvSpPr>
          <p:cNvPr id="2" name="Content Placeholder 1"/>
          <p:cNvSpPr>
            <a:spLocks noGrp="1"/>
          </p:cNvSpPr>
          <p:nvPr>
            <p:ph idx="1"/>
          </p:nvPr>
        </p:nvSpPr>
        <p:spPr>
          <a:xfrm>
            <a:off x="609600" y="990601"/>
            <a:ext cx="10972800" cy="5333999"/>
          </a:xfrm>
        </p:spPr>
        <p:txBody>
          <a:bodyPr>
            <a:normAutofit fontScale="92500" lnSpcReduction="10000"/>
          </a:bodyPr>
          <a:lstStyle/>
          <a:p>
            <a:r>
              <a:rPr lang="en-US" sz="3600" dirty="0">
                <a:solidFill>
                  <a:schemeClr val="tx1"/>
                </a:solidFill>
              </a:rPr>
              <a:t>The Windows Authentication model creates Server Logins that are linked to Local Windows or Domain Accounts</a:t>
            </a:r>
          </a:p>
          <a:p>
            <a:pPr lvl="1"/>
            <a:r>
              <a:rPr lang="en-US" sz="3200" dirty="0">
                <a:solidFill>
                  <a:schemeClr val="tx1"/>
                </a:solidFill>
              </a:rPr>
              <a:t>Preferably linked to AD Security Groups, not individuals, </a:t>
            </a:r>
            <a:br>
              <a:rPr lang="en-US" sz="3200" dirty="0">
                <a:solidFill>
                  <a:schemeClr val="tx1"/>
                </a:solidFill>
              </a:rPr>
            </a:br>
            <a:r>
              <a:rPr lang="en-US" sz="3200" dirty="0">
                <a:solidFill>
                  <a:schemeClr val="tx1"/>
                </a:solidFill>
              </a:rPr>
              <a:t>so this membership is also managed by your existing security infrastructure.</a:t>
            </a:r>
          </a:p>
          <a:p>
            <a:r>
              <a:rPr lang="en-US" sz="3200" dirty="0">
                <a:solidFill>
                  <a:schemeClr val="tx1"/>
                </a:solidFill>
              </a:rPr>
              <a:t>From an Internet-facing server, Kerberos may be required to authenticate a Windows User directly from the application server to the SQL Server.</a:t>
            </a:r>
          </a:p>
          <a:p>
            <a:pPr lvl="1"/>
            <a:r>
              <a:rPr lang="en-US" sz="2800" dirty="0">
                <a:solidFill>
                  <a:schemeClr val="tx1"/>
                </a:solidFill>
              </a:rPr>
              <a:t>Can increase the complexity of an application </a:t>
            </a:r>
            <a:r>
              <a:rPr lang="en-US" sz="2800" dirty="0" err="1">
                <a:solidFill>
                  <a:schemeClr val="tx1"/>
                </a:solidFill>
              </a:rPr>
              <a:t>loadout</a:t>
            </a:r>
            <a:r>
              <a:rPr lang="en-US" sz="2800" dirty="0">
                <a:solidFill>
                  <a:schemeClr val="tx1"/>
                </a:solidFill>
              </a:rPr>
              <a:t>, but this is the Enterprise approach.</a:t>
            </a:r>
          </a:p>
        </p:txBody>
      </p:sp>
    </p:spTree>
    <p:extLst>
      <p:ext uri="{BB962C8B-B14F-4D97-AF65-F5344CB8AC3E}">
        <p14:creationId xmlns:p14="http://schemas.microsoft.com/office/powerpoint/2010/main" val="243432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C103C0-C225-4EC7-82A4-FA2DE84D44FF}"/>
              </a:ext>
            </a:extLst>
          </p:cNvPr>
          <p:cNvSpPr>
            <a:spLocks noGrp="1"/>
          </p:cNvSpPr>
          <p:nvPr>
            <p:ph type="title"/>
          </p:nvPr>
        </p:nvSpPr>
        <p:spPr/>
        <p:txBody>
          <a:bodyPr/>
          <a:lstStyle/>
          <a:p>
            <a:r>
              <a:rPr lang="en-US" b="1" cap="all" dirty="0">
                <a:solidFill>
                  <a:srgbClr val="3D156F"/>
                </a:solidFill>
              </a:rPr>
              <a:t>Logins + users</a:t>
            </a:r>
            <a:endParaRPr lang="en-US" dirty="0"/>
          </a:p>
        </p:txBody>
      </p:sp>
      <p:sp>
        <p:nvSpPr>
          <p:cNvPr id="2" name="Content Placeholder 1"/>
          <p:cNvSpPr>
            <a:spLocks noGrp="1"/>
          </p:cNvSpPr>
          <p:nvPr>
            <p:ph idx="1"/>
          </p:nvPr>
        </p:nvSpPr>
        <p:spPr/>
        <p:txBody>
          <a:bodyPr/>
          <a:lstStyle/>
          <a:p>
            <a:r>
              <a:rPr lang="en-US" dirty="0"/>
              <a:t>A User can be linked to any Server Login – the names don’t actually have to match. </a:t>
            </a:r>
          </a:p>
          <a:p>
            <a:r>
              <a:rPr lang="en-US" dirty="0"/>
              <a:t>A SID (Security-</a:t>
            </a:r>
            <a:r>
              <a:rPr lang="en-US" dirty="0" err="1"/>
              <a:t>IDentifier</a:t>
            </a:r>
            <a:r>
              <a:rPr lang="en-US" dirty="0"/>
              <a:t>) is shared by User and Login.</a:t>
            </a:r>
          </a:p>
          <a:p>
            <a:endParaRPr lang="en-US" dirty="0"/>
          </a:p>
        </p:txBody>
      </p:sp>
      <p:pic>
        <p:nvPicPr>
          <p:cNvPr id="5" name="Picture 4" descr="A screenshot of sample code using sys.server_principals and then sys.database_principals showing that the SID is different between a login and user, even though they share the same name"/>
          <p:cNvPicPr>
            <a:picLocks noChangeAspect="1"/>
          </p:cNvPicPr>
          <p:nvPr/>
        </p:nvPicPr>
        <p:blipFill>
          <a:blip r:embed="rId2"/>
          <a:stretch>
            <a:fillRect/>
          </a:stretch>
        </p:blipFill>
        <p:spPr>
          <a:xfrm>
            <a:off x="1943100" y="2667000"/>
            <a:ext cx="8305800" cy="3894810"/>
          </a:xfrm>
          <a:prstGeom prst="rect">
            <a:avLst/>
          </a:prstGeom>
        </p:spPr>
      </p:pic>
    </p:spTree>
    <p:extLst>
      <p:ext uri="{BB962C8B-B14F-4D97-AF65-F5344CB8AC3E}">
        <p14:creationId xmlns:p14="http://schemas.microsoft.com/office/powerpoint/2010/main" val="436556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a:xfrm>
            <a:off x="533400" y="829204"/>
            <a:ext cx="10744200" cy="519059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sz="3000" kern="120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rgbClr val="3D156F"/>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itchFamily="34" charset="0"/>
              <a:buChar char="•"/>
            </a:pPr>
            <a:r>
              <a:rPr lang="en-US" sz="2800" dirty="0">
                <a:latin typeface="Roboto" panose="02000000000000000000" pitchFamily="2" charset="0"/>
                <a:ea typeface="Roboto" panose="02000000000000000000" pitchFamily="2" charset="0"/>
              </a:rPr>
              <a:t>Logins are mapped to Users in the User Mapping page of the Login properties dialog.</a:t>
            </a:r>
          </a:p>
        </p:txBody>
      </p:sp>
      <p:pic>
        <p:nvPicPr>
          <p:cNvPr id="5" name="Picture 4" descr="A screenshot of the SSMS Database User properties page">
            <a:extLst>
              <a:ext uri="{FF2B5EF4-FFF2-40B4-BE49-F238E27FC236}">
                <a16:creationId xmlns:a16="http://schemas.microsoft.com/office/drawing/2014/main" id="{462C7336-CBBA-4E7E-B909-129B2941C1AB}"/>
              </a:ext>
            </a:extLst>
          </p:cNvPr>
          <p:cNvPicPr>
            <a:picLocks noChangeAspect="1"/>
          </p:cNvPicPr>
          <p:nvPr/>
        </p:nvPicPr>
        <p:blipFill>
          <a:blip r:embed="rId2"/>
          <a:stretch>
            <a:fillRect/>
          </a:stretch>
        </p:blipFill>
        <p:spPr>
          <a:xfrm>
            <a:off x="-24161" y="1828800"/>
            <a:ext cx="9258808" cy="2971800"/>
          </a:xfrm>
          <a:prstGeom prst="rect">
            <a:avLst/>
          </a:prstGeom>
        </p:spPr>
      </p:pic>
      <p:pic>
        <p:nvPicPr>
          <p:cNvPr id="8" name="Picture 7" descr="A screenshot of the SSMS Login Properties page"/>
          <p:cNvPicPr>
            <a:picLocks noChangeAspect="1"/>
          </p:cNvPicPr>
          <p:nvPr/>
        </p:nvPicPr>
        <p:blipFill>
          <a:blip r:embed="rId3"/>
          <a:stretch>
            <a:fillRect/>
          </a:stretch>
        </p:blipFill>
        <p:spPr>
          <a:xfrm>
            <a:off x="3733800" y="2209800"/>
            <a:ext cx="9286875" cy="8369975"/>
          </a:xfrm>
          <a:prstGeom prst="rect">
            <a:avLst/>
          </a:prstGeom>
        </p:spPr>
      </p:pic>
      <p:sp>
        <p:nvSpPr>
          <p:cNvPr id="2" name="Title 1">
            <a:extLst>
              <a:ext uri="{FF2B5EF4-FFF2-40B4-BE49-F238E27FC236}">
                <a16:creationId xmlns:a16="http://schemas.microsoft.com/office/drawing/2014/main" id="{39AF2DF6-C9A0-4461-95E0-EF378BCD14E6}"/>
              </a:ext>
            </a:extLst>
          </p:cNvPr>
          <p:cNvSpPr>
            <a:spLocks noGrp="1"/>
          </p:cNvSpPr>
          <p:nvPr>
            <p:ph type="title"/>
          </p:nvPr>
        </p:nvSpPr>
        <p:spPr/>
        <p:txBody>
          <a:bodyPr/>
          <a:lstStyle/>
          <a:p>
            <a:r>
              <a:rPr lang="en-US" b="1" cap="all" dirty="0">
                <a:solidFill>
                  <a:srgbClr val="3D156F"/>
                </a:solidFill>
              </a:rPr>
              <a:t>User MAPPING</a:t>
            </a:r>
            <a:endParaRPr lang="en-US" dirty="0"/>
          </a:p>
        </p:txBody>
      </p:sp>
    </p:spTree>
    <p:extLst>
      <p:ext uri="{BB962C8B-B14F-4D97-AF65-F5344CB8AC3E}">
        <p14:creationId xmlns:p14="http://schemas.microsoft.com/office/powerpoint/2010/main" val="3419344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BEBF7-D581-43ED-8F8C-8692A3F754BC}"/>
              </a:ext>
            </a:extLst>
          </p:cNvPr>
          <p:cNvSpPr>
            <a:spLocks noGrp="1"/>
          </p:cNvSpPr>
          <p:nvPr>
            <p:ph type="title"/>
          </p:nvPr>
        </p:nvSpPr>
        <p:spPr/>
        <p:txBody>
          <a:bodyPr/>
          <a:lstStyle/>
          <a:p>
            <a:r>
              <a:rPr lang="en-US" b="1" cap="all" dirty="0">
                <a:solidFill>
                  <a:srgbClr val="3D156F"/>
                </a:solidFill>
              </a:rPr>
              <a:t>Orphaned </a:t>
            </a:r>
            <a:r>
              <a:rPr lang="en-US" b="1" cap="all" dirty="0" err="1">
                <a:solidFill>
                  <a:srgbClr val="3D156F"/>
                </a:solidFill>
              </a:rPr>
              <a:t>sid</a:t>
            </a:r>
            <a:endParaRPr lang="en-US" dirty="0"/>
          </a:p>
        </p:txBody>
      </p:sp>
      <p:sp>
        <p:nvSpPr>
          <p:cNvPr id="2" name="Content Placeholder 1"/>
          <p:cNvSpPr>
            <a:spLocks noGrp="1"/>
          </p:cNvSpPr>
          <p:nvPr>
            <p:ph idx="1"/>
          </p:nvPr>
        </p:nvSpPr>
        <p:spPr/>
        <p:txBody>
          <a:bodyPr>
            <a:normAutofit fontScale="92500" lnSpcReduction="20000"/>
          </a:bodyPr>
          <a:lstStyle/>
          <a:p>
            <a:r>
              <a:rPr lang="en-US" sz="3600" dirty="0"/>
              <a:t>SQL </a:t>
            </a:r>
            <a:r>
              <a:rPr lang="en-US" sz="3600" dirty="0" err="1"/>
              <a:t>Auth</a:t>
            </a:r>
            <a:r>
              <a:rPr lang="en-US" sz="3600" dirty="0"/>
              <a:t> Logins can become disconnected from their Database Users when a database is restored from another server.</a:t>
            </a:r>
          </a:p>
          <a:p>
            <a:pPr lvl="1"/>
            <a:r>
              <a:rPr lang="en-US" sz="3200" dirty="0"/>
              <a:t>Only occurs with SQL Authenticated Logins, not Windows Authenticated Logins</a:t>
            </a:r>
          </a:p>
          <a:p>
            <a:r>
              <a:rPr lang="en-US" sz="3600" dirty="0"/>
              <a:t>Commonly occurs when a database is restored from one server to another</a:t>
            </a:r>
          </a:p>
          <a:p>
            <a:endParaRPr lang="en-US" sz="3600" dirty="0"/>
          </a:p>
          <a:p>
            <a:r>
              <a:rPr lang="en-US" sz="3600" dirty="0"/>
              <a:t>To re-associate a database user to a server login:</a:t>
            </a:r>
          </a:p>
          <a:p>
            <a:pPr marL="0" indent="0">
              <a:buNone/>
            </a:pPr>
            <a:r>
              <a:rPr lang="en-US" sz="3600" dirty="0">
                <a:solidFill>
                  <a:srgbClr val="0000FF"/>
                </a:solidFill>
                <a:latin typeface="Consolas" panose="020B0609020204030204" pitchFamily="49" charset="0"/>
              </a:rPr>
              <a:t>ALTER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USER</a:t>
            </a:r>
            <a:r>
              <a:rPr lang="en-US" sz="3600" dirty="0">
                <a:solidFill>
                  <a:srgbClr val="000000"/>
                </a:solidFill>
                <a:latin typeface="Consolas" panose="020B0609020204030204" pitchFamily="49" charset="0"/>
              </a:rPr>
              <a:t> username </a:t>
            </a:r>
            <a:r>
              <a:rPr lang="en-US" sz="3600" dirty="0">
                <a:solidFill>
                  <a:srgbClr val="0000FF"/>
                </a:solidFill>
                <a:latin typeface="Consolas" panose="020B0609020204030204" pitchFamily="49" charset="0"/>
              </a:rPr>
              <a:t>WITH</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LOGIN</a:t>
            </a:r>
            <a:r>
              <a:rPr lang="en-US" sz="3600" dirty="0">
                <a:solidFill>
                  <a:srgbClr val="000000"/>
                </a:solidFill>
                <a:latin typeface="Consolas" panose="020B0609020204030204" pitchFamily="49" charset="0"/>
              </a:rPr>
              <a:t> </a:t>
            </a:r>
            <a:r>
              <a:rPr lang="en-US" sz="3600" dirty="0">
                <a:solidFill>
                  <a:srgbClr val="808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err="1">
                <a:solidFill>
                  <a:srgbClr val="000000"/>
                </a:solidFill>
                <a:latin typeface="Consolas" panose="020B0609020204030204" pitchFamily="49" charset="0"/>
              </a:rPr>
              <a:t>loginname</a:t>
            </a:r>
            <a:r>
              <a:rPr lang="en-US" sz="3600" dirty="0">
                <a:solidFill>
                  <a:srgbClr val="808080"/>
                </a:solidFill>
                <a:latin typeface="Consolas" panose="020B0609020204030204" pitchFamily="49" charset="0"/>
              </a:rPr>
              <a:t>;</a:t>
            </a:r>
            <a:endParaRPr lang="en-US" sz="3600" dirty="0">
              <a:solidFill>
                <a:srgbClr val="000000"/>
              </a:solidFill>
              <a:latin typeface="Consolas" panose="020B0609020204030204" pitchFamily="49" charset="0"/>
            </a:endParaRPr>
          </a:p>
          <a:p>
            <a:pPr marL="0" indent="0">
              <a:buNone/>
            </a:pPr>
            <a:endParaRPr lang="en-US" sz="3600" dirty="0"/>
          </a:p>
        </p:txBody>
      </p:sp>
    </p:spTree>
    <p:extLst>
      <p:ext uri="{BB962C8B-B14F-4D97-AF65-F5344CB8AC3E}">
        <p14:creationId xmlns:p14="http://schemas.microsoft.com/office/powerpoint/2010/main" val="268295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D2BBD6-520A-4E3E-9D6E-4C30F653F2C5}"/>
              </a:ext>
            </a:extLst>
          </p:cNvPr>
          <p:cNvSpPr>
            <a:spLocks noGrp="1"/>
          </p:cNvSpPr>
          <p:nvPr>
            <p:ph type="title"/>
          </p:nvPr>
        </p:nvSpPr>
        <p:spPr/>
        <p:txBody>
          <a:bodyPr/>
          <a:lstStyle/>
          <a:p>
            <a:r>
              <a:rPr lang="en-US" b="1" cap="all" dirty="0">
                <a:solidFill>
                  <a:srgbClr val="3D156F"/>
                </a:solidFill>
              </a:rPr>
              <a:t>Fix orphaned </a:t>
            </a:r>
            <a:r>
              <a:rPr lang="en-US" b="1" cap="all" dirty="0" err="1">
                <a:solidFill>
                  <a:srgbClr val="3D156F"/>
                </a:solidFill>
              </a:rPr>
              <a:t>sid</a:t>
            </a:r>
            <a:endParaRPr lang="en-US" dirty="0"/>
          </a:p>
        </p:txBody>
      </p:sp>
      <p:sp>
        <p:nvSpPr>
          <p:cNvPr id="2" name="Content Placeholder 1"/>
          <p:cNvSpPr>
            <a:spLocks noGrp="1"/>
          </p:cNvSpPr>
          <p:nvPr>
            <p:ph idx="1"/>
          </p:nvPr>
        </p:nvSpPr>
        <p:spPr/>
        <p:txBody>
          <a:bodyPr/>
          <a:lstStyle/>
          <a:p>
            <a:r>
              <a:rPr lang="en-US" dirty="0"/>
              <a:t>Fix: SQL Auth Login becomes disconnected from its User</a:t>
            </a:r>
          </a:p>
          <a:p>
            <a:pPr lvl="1"/>
            <a:r>
              <a:rPr lang="en-US" dirty="0"/>
              <a:t>Toolbox: fix orphaned </a:t>
            </a:r>
            <a:r>
              <a:rPr lang="en-US" dirty="0" err="1"/>
              <a:t>sid.sql</a:t>
            </a:r>
            <a:endParaRPr lang="en-US" dirty="0"/>
          </a:p>
          <a:p>
            <a:endParaRPr lang="en-US" dirty="0"/>
          </a:p>
        </p:txBody>
      </p:sp>
      <p:pic>
        <p:nvPicPr>
          <p:cNvPr id="4" name="Picture 3" descr="A screenshot of sample code using sys.server_principals and then sys.database_principals showing that the SID is different between a login and user, even though they share the same name"/>
          <p:cNvPicPr>
            <a:picLocks noChangeAspect="1"/>
          </p:cNvPicPr>
          <p:nvPr/>
        </p:nvPicPr>
        <p:blipFill>
          <a:blip r:embed="rId2"/>
          <a:stretch>
            <a:fillRect/>
          </a:stretch>
        </p:blipFill>
        <p:spPr>
          <a:xfrm>
            <a:off x="241300" y="2725170"/>
            <a:ext cx="6281635" cy="2816718"/>
          </a:xfrm>
          <a:prstGeom prst="rect">
            <a:avLst/>
          </a:prstGeom>
        </p:spPr>
      </p:pic>
      <p:pic>
        <p:nvPicPr>
          <p:cNvPr id="5" name="Picture 4" descr="A screenshot of sample code using sys.server_principals and then sys.database_principals showing that the SID has been &quot;fixed&quot; to match between a login and user that share the same name"/>
          <p:cNvPicPr>
            <a:picLocks noChangeAspect="1"/>
          </p:cNvPicPr>
          <p:nvPr/>
        </p:nvPicPr>
        <p:blipFill>
          <a:blip r:embed="rId3"/>
          <a:stretch>
            <a:fillRect/>
          </a:stretch>
        </p:blipFill>
        <p:spPr>
          <a:xfrm>
            <a:off x="5562600" y="3295788"/>
            <a:ext cx="6311900" cy="3593918"/>
          </a:xfrm>
          <a:prstGeom prst="rect">
            <a:avLst/>
          </a:prstGeom>
        </p:spPr>
      </p:pic>
      <p:pic>
        <p:nvPicPr>
          <p:cNvPr id="6" name="Picture 5" descr="A screenshot of the error message &quot;the server principal &quot;testorgphanedlogin&quot; is not able to access the database &quot;w2&quot; under the current security context&quot;, a symptom of a mismatched SID."/>
          <p:cNvPicPr>
            <a:picLocks noChangeAspect="1"/>
          </p:cNvPicPr>
          <p:nvPr/>
        </p:nvPicPr>
        <p:blipFill>
          <a:blip r:embed="rId4"/>
          <a:stretch>
            <a:fillRect/>
          </a:stretch>
        </p:blipFill>
        <p:spPr>
          <a:xfrm>
            <a:off x="228600" y="2286000"/>
            <a:ext cx="8404800" cy="451871"/>
          </a:xfrm>
          <a:prstGeom prst="rect">
            <a:avLst/>
          </a:prstGeom>
        </p:spPr>
      </p:pic>
    </p:spTree>
    <p:extLst>
      <p:ext uri="{BB962C8B-B14F-4D97-AF65-F5344CB8AC3E}">
        <p14:creationId xmlns:p14="http://schemas.microsoft.com/office/powerpoint/2010/main" val="293160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71E12-C865-415F-8AF2-7553BB544FE6}"/>
              </a:ext>
            </a:extLst>
          </p:cNvPr>
          <p:cNvSpPr>
            <a:spLocks noGrp="1"/>
          </p:cNvSpPr>
          <p:nvPr>
            <p:ph type="title"/>
          </p:nvPr>
        </p:nvSpPr>
        <p:spPr/>
        <p:txBody>
          <a:bodyPr/>
          <a:lstStyle/>
          <a:p>
            <a:r>
              <a:rPr lang="en-US" b="1" cap="all" dirty="0" err="1">
                <a:solidFill>
                  <a:srgbClr val="3D156F"/>
                </a:solidFill>
              </a:rPr>
              <a:t>Sql</a:t>
            </a:r>
            <a:r>
              <a:rPr lang="en-US" b="1" cap="all" dirty="0">
                <a:solidFill>
                  <a:srgbClr val="3D156F"/>
                </a:solidFill>
              </a:rPr>
              <a:t> login migration</a:t>
            </a:r>
            <a:endParaRPr lang="en-US" dirty="0"/>
          </a:p>
        </p:txBody>
      </p:sp>
      <p:sp>
        <p:nvSpPr>
          <p:cNvPr id="2" name="Content Placeholder 1"/>
          <p:cNvSpPr>
            <a:spLocks noGrp="1"/>
          </p:cNvSpPr>
          <p:nvPr>
            <p:ph idx="1"/>
          </p:nvPr>
        </p:nvSpPr>
        <p:spPr/>
        <p:txBody>
          <a:bodyPr>
            <a:normAutofit/>
          </a:bodyPr>
          <a:lstStyle/>
          <a:p>
            <a:r>
              <a:rPr lang="en-US" dirty="0"/>
              <a:t>Not possible to reverse-engineer a SQL Auth Login password.</a:t>
            </a:r>
          </a:p>
          <a:p>
            <a:r>
              <a:rPr lang="en-US" dirty="0"/>
              <a:t>When migration applications from one SQL Server instance to another, migration of SQL Logins is accomplished by:</a:t>
            </a:r>
          </a:p>
          <a:p>
            <a:pPr lvl="1"/>
            <a:r>
              <a:rPr lang="en-US" dirty="0" err="1"/>
              <a:t>Backup+restore</a:t>
            </a:r>
            <a:r>
              <a:rPr lang="en-US" dirty="0"/>
              <a:t> of the master database (complicated)</a:t>
            </a:r>
            <a:br>
              <a:rPr lang="en-US" dirty="0"/>
            </a:br>
            <a:r>
              <a:rPr lang="en-US" dirty="0"/>
              <a:t>-OR-</a:t>
            </a:r>
          </a:p>
          <a:p>
            <a:pPr lvl="1"/>
            <a:r>
              <a:rPr lang="en-US" dirty="0"/>
              <a:t>Creating SQL Logins with same SID but new password (not desirable)</a:t>
            </a:r>
            <a:br>
              <a:rPr lang="en-US" dirty="0"/>
            </a:br>
            <a:r>
              <a:rPr lang="en-US" dirty="0"/>
              <a:t>-OR-</a:t>
            </a:r>
          </a:p>
          <a:p>
            <a:pPr lvl="1"/>
            <a:r>
              <a:rPr lang="en-US" dirty="0"/>
              <a:t>Generating a hash of the password and same SID (most desirable)</a:t>
            </a:r>
            <a:br>
              <a:rPr lang="en-US" dirty="0"/>
            </a:br>
            <a:r>
              <a:rPr lang="en-US" b="1" dirty="0"/>
              <a:t>Let’s go more into that….</a:t>
            </a:r>
          </a:p>
        </p:txBody>
      </p:sp>
    </p:spTree>
    <p:extLst>
      <p:ext uri="{BB962C8B-B14F-4D97-AF65-F5344CB8AC3E}">
        <p14:creationId xmlns:p14="http://schemas.microsoft.com/office/powerpoint/2010/main" val="349464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BC09D2-5317-42EB-B3C3-4E3CE769628B}"/>
              </a:ext>
            </a:extLst>
          </p:cNvPr>
          <p:cNvSpPr>
            <a:spLocks noGrp="1"/>
          </p:cNvSpPr>
          <p:nvPr>
            <p:ph type="title"/>
          </p:nvPr>
        </p:nvSpPr>
        <p:spPr/>
        <p:txBody>
          <a:bodyPr/>
          <a:lstStyle/>
          <a:p>
            <a:r>
              <a:rPr lang="en-US" b="1" cap="all" dirty="0" err="1">
                <a:solidFill>
                  <a:srgbClr val="3D156F"/>
                </a:solidFill>
              </a:rPr>
              <a:t>Sql</a:t>
            </a:r>
            <a:r>
              <a:rPr lang="en-US" b="1" cap="all" dirty="0">
                <a:solidFill>
                  <a:srgbClr val="3D156F"/>
                </a:solidFill>
              </a:rPr>
              <a:t> login migration</a:t>
            </a:r>
            <a:endParaRPr lang="en-US" dirty="0"/>
          </a:p>
        </p:txBody>
      </p:sp>
      <p:sp>
        <p:nvSpPr>
          <p:cNvPr id="2" name="Content Placeholder 1"/>
          <p:cNvSpPr>
            <a:spLocks noGrp="1"/>
          </p:cNvSpPr>
          <p:nvPr>
            <p:ph idx="1"/>
          </p:nvPr>
        </p:nvSpPr>
        <p:spPr>
          <a:xfrm>
            <a:off x="609600" y="990601"/>
            <a:ext cx="10972800" cy="5410199"/>
          </a:xfrm>
        </p:spPr>
        <p:txBody>
          <a:bodyPr>
            <a:normAutofit/>
          </a:bodyPr>
          <a:lstStyle/>
          <a:p>
            <a:r>
              <a:rPr lang="en-US" sz="3600" dirty="0"/>
              <a:t>Microsoft has provided a pair of </a:t>
            </a:r>
            <a:r>
              <a:rPr lang="en-US" sz="3600" dirty="0" err="1"/>
              <a:t>sprocs</a:t>
            </a:r>
            <a:r>
              <a:rPr lang="en-US" sz="3600" dirty="0"/>
              <a:t> to generate the hash of passwords:</a:t>
            </a:r>
            <a:r>
              <a:rPr lang="en-US" sz="3200" dirty="0"/>
              <a:t> </a:t>
            </a:r>
            <a:r>
              <a:rPr lang="en-US" sz="3200" dirty="0">
                <a:hlinkClick r:id="rId2"/>
              </a:rPr>
              <a:t>support.microsoft.com/kb/918992</a:t>
            </a:r>
            <a:endParaRPr lang="en-US" sz="3200" dirty="0"/>
          </a:p>
          <a:p>
            <a:pPr lvl="1"/>
            <a:r>
              <a:rPr lang="en-US" sz="3200" dirty="0" err="1">
                <a:solidFill>
                  <a:schemeClr val="tx1"/>
                </a:solidFill>
              </a:rPr>
              <a:t>sp_hexadecimal</a:t>
            </a:r>
            <a:r>
              <a:rPr lang="en-US" sz="3200" dirty="0">
                <a:solidFill>
                  <a:schemeClr val="tx1"/>
                </a:solidFill>
              </a:rPr>
              <a:t> + </a:t>
            </a:r>
            <a:r>
              <a:rPr lang="en-US" sz="3200" dirty="0" err="1">
                <a:solidFill>
                  <a:schemeClr val="tx1"/>
                </a:solidFill>
              </a:rPr>
              <a:t>sp_help_revlogin</a:t>
            </a:r>
            <a:endParaRPr lang="en-US" sz="3200" dirty="0">
              <a:solidFill>
                <a:schemeClr val="tx1"/>
              </a:solidFill>
            </a:endParaRPr>
          </a:p>
          <a:p>
            <a:pPr lvl="1"/>
            <a:endParaRPr lang="en-US" sz="3200" dirty="0">
              <a:solidFill>
                <a:schemeClr val="tx1"/>
              </a:solidFill>
            </a:endParaRPr>
          </a:p>
          <a:p>
            <a:r>
              <a:rPr lang="en-US" sz="3600" dirty="0">
                <a:solidFill>
                  <a:schemeClr val="tx1"/>
                </a:solidFill>
              </a:rPr>
              <a:t>But don’t forget to migrate the server-level permissions:</a:t>
            </a:r>
          </a:p>
          <a:p>
            <a:pPr lvl="1"/>
            <a:r>
              <a:rPr lang="en-US" sz="3200" dirty="0">
                <a:solidFill>
                  <a:schemeClr val="tx1"/>
                </a:solidFill>
              </a:rPr>
              <a:t>Toolbox: security Script </a:t>
            </a:r>
            <a:r>
              <a:rPr lang="en-US" sz="3200" dirty="0" err="1">
                <a:solidFill>
                  <a:schemeClr val="tx1"/>
                </a:solidFill>
              </a:rPr>
              <a:t>servers.sql</a:t>
            </a:r>
            <a:endParaRPr lang="en-US" sz="3200" dirty="0">
              <a:solidFill>
                <a:schemeClr val="tx1"/>
              </a:solidFill>
            </a:endParaRPr>
          </a:p>
        </p:txBody>
      </p:sp>
    </p:spTree>
    <p:extLst>
      <p:ext uri="{BB962C8B-B14F-4D97-AF65-F5344CB8AC3E}">
        <p14:creationId xmlns:p14="http://schemas.microsoft.com/office/powerpoint/2010/main" val="3584302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F4D9D-A23E-4887-87BB-DC085A4F8EB3}"/>
              </a:ext>
            </a:extLst>
          </p:cNvPr>
          <p:cNvSpPr>
            <a:spLocks noGrp="1"/>
          </p:cNvSpPr>
          <p:nvPr>
            <p:ph type="title"/>
          </p:nvPr>
        </p:nvSpPr>
        <p:spPr/>
        <p:txBody>
          <a:bodyPr/>
          <a:lstStyle/>
          <a:p>
            <a:r>
              <a:rPr lang="en-US" b="1" cap="all" dirty="0" err="1">
                <a:solidFill>
                  <a:srgbClr val="3D156F"/>
                </a:solidFill>
              </a:rPr>
              <a:t>Sql</a:t>
            </a:r>
            <a:r>
              <a:rPr lang="en-US" b="1" cap="all" dirty="0">
                <a:solidFill>
                  <a:srgbClr val="3D156F"/>
                </a:solidFill>
              </a:rPr>
              <a:t> login SIDS</a:t>
            </a:r>
            <a:endParaRPr lang="en-US" dirty="0"/>
          </a:p>
        </p:txBody>
      </p:sp>
      <p:sp>
        <p:nvSpPr>
          <p:cNvPr id="2" name="Content Placeholder 1"/>
          <p:cNvSpPr>
            <a:spLocks noGrp="1"/>
          </p:cNvSpPr>
          <p:nvPr>
            <p:ph idx="1"/>
          </p:nvPr>
        </p:nvSpPr>
        <p:spPr/>
        <p:txBody>
          <a:bodyPr>
            <a:normAutofit lnSpcReduction="10000"/>
          </a:bodyPr>
          <a:lstStyle/>
          <a:p>
            <a:r>
              <a:rPr lang="en-US" sz="3600" dirty="0"/>
              <a:t>Creation of the SQL Login with its existing password AND SID is critical.</a:t>
            </a:r>
          </a:p>
          <a:p>
            <a:r>
              <a:rPr lang="en-US" sz="3600" dirty="0"/>
              <a:t>This is also important for setting up new Availability Groups, as the Login SIDs must </a:t>
            </a:r>
            <a:br>
              <a:rPr lang="en-US" sz="3600" dirty="0"/>
            </a:br>
            <a:r>
              <a:rPr lang="en-US" sz="3600" dirty="0"/>
              <a:t>match on every replica.</a:t>
            </a:r>
          </a:p>
          <a:p>
            <a:r>
              <a:rPr lang="en-US" sz="3600" dirty="0"/>
              <a:t>A regular proactive check for all SQL Server instances in Availability Groups: </a:t>
            </a:r>
          </a:p>
          <a:p>
            <a:pPr lvl="1"/>
            <a:r>
              <a:rPr lang="en-US" sz="3200" dirty="0"/>
              <a:t>Check that all SQL Logins exist</a:t>
            </a:r>
          </a:p>
          <a:p>
            <a:pPr lvl="1"/>
            <a:r>
              <a:rPr lang="en-US" sz="3200" dirty="0"/>
              <a:t>AND they have the same SID, not just same NAME</a:t>
            </a:r>
          </a:p>
        </p:txBody>
      </p:sp>
    </p:spTree>
    <p:extLst>
      <p:ext uri="{BB962C8B-B14F-4D97-AF65-F5344CB8AC3E}">
        <p14:creationId xmlns:p14="http://schemas.microsoft.com/office/powerpoint/2010/main" val="4042746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D399CE-9522-412A-A534-87B40AE065BE}"/>
              </a:ext>
            </a:extLst>
          </p:cNvPr>
          <p:cNvSpPr>
            <a:spLocks noGrp="1"/>
          </p:cNvSpPr>
          <p:nvPr>
            <p:ph type="title"/>
          </p:nvPr>
        </p:nvSpPr>
        <p:spPr/>
        <p:txBody>
          <a:bodyPr/>
          <a:lstStyle/>
          <a:p>
            <a:r>
              <a:rPr lang="en-US" b="1" cap="all" dirty="0">
                <a:solidFill>
                  <a:srgbClr val="3D156F"/>
                </a:solidFill>
              </a:rPr>
              <a:t>Contained databases</a:t>
            </a:r>
            <a:endParaRPr lang="en-US" dirty="0"/>
          </a:p>
        </p:txBody>
      </p:sp>
      <p:sp>
        <p:nvSpPr>
          <p:cNvPr id="2" name="Content Placeholder 1"/>
          <p:cNvSpPr>
            <a:spLocks noGrp="1"/>
          </p:cNvSpPr>
          <p:nvPr>
            <p:ph idx="1"/>
          </p:nvPr>
        </p:nvSpPr>
        <p:spPr>
          <a:xfrm>
            <a:off x="609600" y="990601"/>
            <a:ext cx="10972800" cy="5791199"/>
          </a:xfrm>
        </p:spPr>
        <p:txBody>
          <a:bodyPr>
            <a:normAutofit fontScale="92500" lnSpcReduction="10000"/>
          </a:bodyPr>
          <a:lstStyle/>
          <a:p>
            <a:r>
              <a:rPr lang="en-US" sz="3600" dirty="0"/>
              <a:t>Not very common architecture but notable.</a:t>
            </a:r>
            <a:br>
              <a:rPr lang="en-US" sz="3600" dirty="0"/>
            </a:br>
            <a:endParaRPr lang="en-US" sz="3600" dirty="0"/>
          </a:p>
          <a:p>
            <a:r>
              <a:rPr lang="en-US" sz="3600" dirty="0"/>
              <a:t>Moves authentication from the Server level directly to the Database level.</a:t>
            </a:r>
          </a:p>
          <a:p>
            <a:r>
              <a:rPr lang="en-US" sz="3600" dirty="0"/>
              <a:t>A contained database owner, for example an Application owner, has full control over security in the database.  </a:t>
            </a:r>
          </a:p>
          <a:p>
            <a:pPr lvl="1"/>
            <a:r>
              <a:rPr lang="en-US" sz="3200" dirty="0"/>
              <a:t>No server-level (or sysadmin) permissions necessary</a:t>
            </a:r>
            <a:endParaRPr lang="en-US" sz="3600" dirty="0"/>
          </a:p>
          <a:p>
            <a:r>
              <a:rPr lang="en-US" sz="3600" dirty="0"/>
              <a:t>Contained database has no configuration dependencies on the instance, it can be easily moved to another instance.</a:t>
            </a:r>
          </a:p>
        </p:txBody>
      </p:sp>
    </p:spTree>
    <p:extLst>
      <p:ext uri="{BB962C8B-B14F-4D97-AF65-F5344CB8AC3E}">
        <p14:creationId xmlns:p14="http://schemas.microsoft.com/office/powerpoint/2010/main" val="233047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503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8ABC3D-3AA1-4470-AABC-BA7D3EB13433}"/>
              </a:ext>
            </a:extLst>
          </p:cNvPr>
          <p:cNvSpPr>
            <a:spLocks noGrp="1"/>
          </p:cNvSpPr>
          <p:nvPr>
            <p:ph type="title"/>
          </p:nvPr>
        </p:nvSpPr>
        <p:spPr/>
        <p:txBody>
          <a:bodyPr/>
          <a:lstStyle/>
          <a:p>
            <a:r>
              <a:rPr lang="en-US" b="1" cap="all" dirty="0">
                <a:solidFill>
                  <a:srgbClr val="3D156F"/>
                </a:solidFill>
              </a:rPr>
              <a:t>Contained databases</a:t>
            </a:r>
            <a:endParaRPr lang="en-US" dirty="0"/>
          </a:p>
        </p:txBody>
      </p:sp>
      <p:sp>
        <p:nvSpPr>
          <p:cNvPr id="2" name="Content Placeholder 1"/>
          <p:cNvSpPr>
            <a:spLocks noGrp="1"/>
          </p:cNvSpPr>
          <p:nvPr>
            <p:ph idx="1"/>
          </p:nvPr>
        </p:nvSpPr>
        <p:spPr>
          <a:xfrm>
            <a:off x="609600" y="990601"/>
            <a:ext cx="10972800" cy="4876801"/>
          </a:xfrm>
        </p:spPr>
        <p:txBody>
          <a:bodyPr>
            <a:noAutofit/>
          </a:bodyPr>
          <a:lstStyle/>
          <a:p>
            <a:r>
              <a:rPr lang="en-US" sz="3600" dirty="0"/>
              <a:t>In SQL Server, Authentication can be made with </a:t>
            </a:r>
            <a:br>
              <a:rPr lang="en-US" sz="3600" dirty="0"/>
            </a:br>
            <a:r>
              <a:rPr lang="en-US" sz="3600" dirty="0"/>
              <a:t>Windows Auth logins </a:t>
            </a:r>
            <a:br>
              <a:rPr lang="en-US" sz="3600" dirty="0"/>
            </a:br>
            <a:r>
              <a:rPr lang="en-US" sz="3600" dirty="0"/>
              <a:t>or </a:t>
            </a:r>
            <a:br>
              <a:rPr lang="en-US" sz="3600" dirty="0"/>
            </a:br>
            <a:r>
              <a:rPr lang="en-US" sz="3600" dirty="0"/>
              <a:t>Contained Database Users where the password is maintained inside the database. </a:t>
            </a:r>
          </a:p>
          <a:p>
            <a:endParaRPr lang="en-US" sz="3600" dirty="0"/>
          </a:p>
          <a:p>
            <a:r>
              <a:rPr lang="en-US" sz="3600" dirty="0"/>
              <a:t>Agent jobs, system error messages, linked server information, and system settings are all inside the contained database instead of master or </a:t>
            </a:r>
            <a:r>
              <a:rPr lang="en-US" sz="3600" dirty="0" err="1"/>
              <a:t>msdb</a:t>
            </a:r>
            <a:r>
              <a:rPr lang="en-US" sz="3600" dirty="0"/>
              <a:t>.</a:t>
            </a:r>
          </a:p>
        </p:txBody>
      </p:sp>
    </p:spTree>
    <p:extLst>
      <p:ext uri="{BB962C8B-B14F-4D97-AF65-F5344CB8AC3E}">
        <p14:creationId xmlns:p14="http://schemas.microsoft.com/office/powerpoint/2010/main" val="110649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F0B3B-938C-4AEF-BA85-1A43AF8BA306}"/>
              </a:ext>
            </a:extLst>
          </p:cNvPr>
          <p:cNvSpPr>
            <a:spLocks noGrp="1"/>
          </p:cNvSpPr>
          <p:nvPr>
            <p:ph type="title"/>
          </p:nvPr>
        </p:nvSpPr>
        <p:spPr/>
        <p:txBody>
          <a:bodyPr/>
          <a:lstStyle/>
          <a:p>
            <a:r>
              <a:rPr lang="en-US" b="1" cap="all" dirty="0">
                <a:solidFill>
                  <a:srgbClr val="3D156F"/>
                </a:solidFill>
              </a:rPr>
              <a:t>Contained databases</a:t>
            </a:r>
            <a:endParaRPr lang="en-US" dirty="0"/>
          </a:p>
        </p:txBody>
      </p:sp>
      <p:sp>
        <p:nvSpPr>
          <p:cNvPr id="2" name="Content Placeholder 1"/>
          <p:cNvSpPr>
            <a:spLocks noGrp="1"/>
          </p:cNvSpPr>
          <p:nvPr>
            <p:ph idx="1"/>
          </p:nvPr>
        </p:nvSpPr>
        <p:spPr/>
        <p:txBody>
          <a:bodyPr>
            <a:normAutofit/>
          </a:bodyPr>
          <a:lstStyle/>
          <a:p>
            <a:r>
              <a:rPr lang="en-US" sz="3600" dirty="0"/>
              <a:t>What this means is that this syntax, </a:t>
            </a:r>
            <a:br>
              <a:rPr lang="en-US" sz="3600" dirty="0"/>
            </a:br>
            <a:r>
              <a:rPr lang="en-US" sz="3600" dirty="0"/>
              <a:t>which heretofore made no sense, </a:t>
            </a:r>
            <a:br>
              <a:rPr lang="en-US" sz="3600" dirty="0"/>
            </a:br>
            <a:r>
              <a:rPr lang="en-US" sz="3600" dirty="0"/>
              <a:t>on a contained database is perfectly valid:</a:t>
            </a:r>
          </a:p>
          <a:p>
            <a:endParaRPr lang="en-US" sz="3600" dirty="0"/>
          </a:p>
          <a:p>
            <a:pPr marL="0" indent="0">
              <a:buNone/>
            </a:pPr>
            <a:r>
              <a:rPr lang="en-US" sz="3600" dirty="0">
                <a:solidFill>
                  <a:srgbClr val="0000FF"/>
                </a:solidFill>
                <a:latin typeface="Consolas" panose="020B0609020204030204" pitchFamily="49" charset="0"/>
              </a:rPr>
              <a:t>USE</a:t>
            </a:r>
            <a:r>
              <a:rPr lang="en-US" sz="3600" dirty="0">
                <a:solidFill>
                  <a:srgbClr val="000000"/>
                </a:solidFill>
                <a:latin typeface="Consolas" panose="020B0609020204030204" pitchFamily="49" charset="0"/>
              </a:rPr>
              <a:t> [</a:t>
            </a:r>
            <a:r>
              <a:rPr lang="en-US" sz="3600" dirty="0" err="1">
                <a:solidFill>
                  <a:srgbClr val="000000"/>
                </a:solidFill>
                <a:latin typeface="Consolas" panose="020B0609020204030204" pitchFamily="49" charset="0"/>
              </a:rPr>
              <a:t>SomeUserDatabase</a:t>
            </a:r>
            <a:r>
              <a:rPr lang="en-US" sz="3600" dirty="0">
                <a:solidFill>
                  <a:srgbClr val="000000"/>
                </a:solidFill>
                <a:latin typeface="Consolas" panose="020B0609020204030204" pitchFamily="49" charset="0"/>
              </a:rPr>
              <a:t>]</a:t>
            </a:r>
            <a:r>
              <a:rPr lang="en-US" sz="3600" dirty="0">
                <a:solidFill>
                  <a:srgbClr val="808080"/>
                </a:solidFill>
                <a:latin typeface="Consolas" panose="020B0609020204030204" pitchFamily="49" charset="0"/>
              </a:rPr>
              <a:t>;</a:t>
            </a:r>
            <a:endParaRPr lang="en-US" sz="3600" dirty="0">
              <a:solidFill>
                <a:srgbClr val="000000"/>
              </a:solidFill>
              <a:latin typeface="Consolas" panose="020B0609020204030204" pitchFamily="49" charset="0"/>
            </a:endParaRPr>
          </a:p>
          <a:p>
            <a:pPr marL="0" indent="0">
              <a:buNone/>
            </a:pPr>
            <a:r>
              <a:rPr lang="en-US" sz="3600" dirty="0">
                <a:solidFill>
                  <a:srgbClr val="0000FF"/>
                </a:solidFill>
                <a:latin typeface="Consolas" panose="020B0609020204030204" pitchFamily="49" charset="0"/>
              </a:rPr>
              <a:t>CREATE</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USER</a:t>
            </a:r>
            <a:r>
              <a:rPr lang="en-US" sz="3600" dirty="0">
                <a:solidFill>
                  <a:srgbClr val="000000"/>
                </a:solidFill>
                <a:latin typeface="Consolas" panose="020B0609020204030204" pitchFamily="49" charset="0"/>
              </a:rPr>
              <a:t> </a:t>
            </a:r>
            <a:r>
              <a:rPr lang="en-US" sz="3600" dirty="0" err="1">
                <a:solidFill>
                  <a:srgbClr val="000000"/>
                </a:solidFill>
                <a:latin typeface="Consolas" panose="020B0609020204030204" pitchFamily="49" charset="0"/>
              </a:rPr>
              <a:t>BI_User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WITH</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PASSWORD</a:t>
            </a:r>
            <a:r>
              <a:rPr lang="en-US" sz="3600" dirty="0">
                <a:solidFill>
                  <a:srgbClr val="000000"/>
                </a:solidFill>
                <a:latin typeface="Consolas" panose="020B0609020204030204" pitchFamily="49" charset="0"/>
              </a:rPr>
              <a:t> </a:t>
            </a:r>
            <a:r>
              <a:rPr lang="en-US" sz="3600" dirty="0">
                <a:solidFill>
                  <a:srgbClr val="808080"/>
                </a:solidFill>
                <a:latin typeface="Consolas" panose="020B0609020204030204" pitchFamily="49" charset="0"/>
              </a:rPr>
              <a:t>=</a:t>
            </a:r>
            <a:r>
              <a:rPr lang="en-US" sz="3600" dirty="0">
                <a:solidFill>
                  <a:srgbClr val="FF0000"/>
                </a:solidFill>
                <a:latin typeface="Consolas" panose="020B0609020204030204" pitchFamily="49" charset="0"/>
              </a:rPr>
              <a:t>'</a:t>
            </a:r>
            <a:r>
              <a:rPr lang="en-US" sz="3600" dirty="0" err="1">
                <a:solidFill>
                  <a:srgbClr val="FF0000"/>
                </a:solidFill>
                <a:latin typeface="Consolas" panose="020B0609020204030204" pitchFamily="49" charset="0"/>
              </a:rPr>
              <a:t>strongpassword</a:t>
            </a:r>
            <a:r>
              <a:rPr lang="en-US" sz="3600" dirty="0">
                <a:solidFill>
                  <a:srgbClr val="FF0000"/>
                </a:solidFill>
                <a:latin typeface="Consolas" panose="020B0609020204030204" pitchFamily="49" charset="0"/>
              </a:rPr>
              <a:t>'</a:t>
            </a:r>
            <a:r>
              <a:rPr lang="en-US" sz="3600" dirty="0">
                <a:solidFill>
                  <a:srgbClr val="808080"/>
                </a:solidFill>
                <a:latin typeface="Consolas" panose="020B0609020204030204" pitchFamily="49" charset="0"/>
              </a:rPr>
              <a:t>;</a:t>
            </a:r>
            <a:endParaRPr lang="en-US" sz="3600" dirty="0">
              <a:solidFill>
                <a:srgbClr val="000000"/>
              </a:solidFill>
              <a:latin typeface="Consolas" panose="020B0609020204030204" pitchFamily="49" charset="0"/>
            </a:endParaRPr>
          </a:p>
          <a:p>
            <a:endParaRPr lang="en-US" sz="3600" dirty="0"/>
          </a:p>
          <a:p>
            <a:endParaRPr lang="en-US" sz="3600" dirty="0"/>
          </a:p>
        </p:txBody>
      </p:sp>
    </p:spTree>
    <p:extLst>
      <p:ext uri="{BB962C8B-B14F-4D97-AF65-F5344CB8AC3E}">
        <p14:creationId xmlns:p14="http://schemas.microsoft.com/office/powerpoint/2010/main" val="3637221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7FB21A-4528-4127-ADC2-F74B268A5CDA}"/>
              </a:ext>
            </a:extLst>
          </p:cNvPr>
          <p:cNvSpPr>
            <a:spLocks noGrp="1"/>
          </p:cNvSpPr>
          <p:nvPr>
            <p:ph type="title"/>
          </p:nvPr>
        </p:nvSpPr>
        <p:spPr/>
        <p:txBody>
          <a:bodyPr/>
          <a:lstStyle/>
          <a:p>
            <a:r>
              <a:rPr lang="en-US" b="1" cap="all" dirty="0">
                <a:solidFill>
                  <a:srgbClr val="3D156F"/>
                </a:solidFill>
              </a:rPr>
              <a:t>Contained databases</a:t>
            </a:r>
            <a:endParaRPr lang="en-US" dirty="0"/>
          </a:p>
        </p:txBody>
      </p:sp>
      <p:sp>
        <p:nvSpPr>
          <p:cNvPr id="2" name="Content Placeholder 1"/>
          <p:cNvSpPr>
            <a:spLocks noGrp="1"/>
          </p:cNvSpPr>
          <p:nvPr>
            <p:ph idx="1"/>
          </p:nvPr>
        </p:nvSpPr>
        <p:spPr/>
        <p:txBody>
          <a:bodyPr>
            <a:normAutofit/>
          </a:bodyPr>
          <a:lstStyle/>
          <a:p>
            <a:r>
              <a:rPr lang="en-US" sz="3200" dirty="0"/>
              <a:t>A database platform where all the major necessities for authentication and system objects are stored in the user database…</a:t>
            </a:r>
          </a:p>
          <a:p>
            <a:r>
              <a:rPr lang="en-US" sz="3200" dirty="0"/>
              <a:t>No system databases needed, so the database is easily portable between servers…</a:t>
            </a:r>
          </a:p>
          <a:p>
            <a:r>
              <a:rPr lang="en-US" sz="3200" dirty="0"/>
              <a:t>What does this sound like?</a:t>
            </a:r>
            <a:br>
              <a:rPr lang="en-US" sz="3200" dirty="0"/>
            </a:br>
            <a:endParaRPr lang="en-US" sz="3200" dirty="0"/>
          </a:p>
          <a:p>
            <a:r>
              <a:rPr lang="en-US" sz="3200" dirty="0"/>
              <a:t>Azure SQL Database!</a:t>
            </a:r>
          </a:p>
        </p:txBody>
      </p:sp>
    </p:spTree>
    <p:extLst>
      <p:ext uri="{BB962C8B-B14F-4D97-AF65-F5344CB8AC3E}">
        <p14:creationId xmlns:p14="http://schemas.microsoft.com/office/powerpoint/2010/main" val="400756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9528BE-64C3-4D8B-BF24-5213CD021530}"/>
              </a:ext>
            </a:extLst>
          </p:cNvPr>
          <p:cNvSpPr>
            <a:spLocks noGrp="1"/>
          </p:cNvSpPr>
          <p:nvPr>
            <p:ph type="title"/>
          </p:nvPr>
        </p:nvSpPr>
        <p:spPr/>
        <p:txBody>
          <a:bodyPr/>
          <a:lstStyle/>
          <a:p>
            <a:r>
              <a:rPr lang="en-US" b="1" cap="all" dirty="0">
                <a:solidFill>
                  <a:srgbClr val="3D156F"/>
                </a:solidFill>
              </a:rPr>
              <a:t>Azure SQL DB </a:t>
            </a:r>
            <a:endParaRPr lang="en-US" dirty="0"/>
          </a:p>
        </p:txBody>
      </p:sp>
      <p:sp>
        <p:nvSpPr>
          <p:cNvPr id="2" name="Content Placeholder 1"/>
          <p:cNvSpPr>
            <a:spLocks noGrp="1"/>
          </p:cNvSpPr>
          <p:nvPr>
            <p:ph idx="1"/>
          </p:nvPr>
        </p:nvSpPr>
        <p:spPr/>
        <p:txBody>
          <a:bodyPr/>
          <a:lstStyle/>
          <a:p>
            <a:r>
              <a:rPr lang="en-US" dirty="0"/>
              <a:t>Additional types of authentication since SSMS 2016</a:t>
            </a:r>
          </a:p>
          <a:p>
            <a:r>
              <a:rPr lang="en-US" dirty="0"/>
              <a:t>“Active Directory” options used for Azure AD only</a:t>
            </a:r>
          </a:p>
          <a:p>
            <a:endParaRPr lang="en-US" dirty="0"/>
          </a:p>
        </p:txBody>
      </p:sp>
      <p:pic>
        <p:nvPicPr>
          <p:cNvPr id="4" name="Picture 3" descr="A screenshot of the SSMS drop-down list for possible authentication methods.">
            <a:extLst>
              <a:ext uri="{FF2B5EF4-FFF2-40B4-BE49-F238E27FC236}">
                <a16:creationId xmlns:a16="http://schemas.microsoft.com/office/drawing/2014/main" id="{62368545-63E1-4581-B9EB-24E59415C8F1}"/>
              </a:ext>
            </a:extLst>
          </p:cNvPr>
          <p:cNvPicPr>
            <a:picLocks noChangeAspect="1"/>
          </p:cNvPicPr>
          <p:nvPr/>
        </p:nvPicPr>
        <p:blipFill>
          <a:blip r:embed="rId2"/>
          <a:stretch>
            <a:fillRect/>
          </a:stretch>
        </p:blipFill>
        <p:spPr>
          <a:xfrm>
            <a:off x="1718250" y="3124200"/>
            <a:ext cx="8755499" cy="2889887"/>
          </a:xfrm>
          <a:prstGeom prst="rect">
            <a:avLst/>
          </a:prstGeom>
        </p:spPr>
      </p:pic>
    </p:spTree>
    <p:extLst>
      <p:ext uri="{BB962C8B-B14F-4D97-AF65-F5344CB8AC3E}">
        <p14:creationId xmlns:p14="http://schemas.microsoft.com/office/powerpoint/2010/main" val="502578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E0A02-AF37-48DB-8995-BEBBB6446896}"/>
              </a:ext>
            </a:extLst>
          </p:cNvPr>
          <p:cNvSpPr>
            <a:spLocks noGrp="1"/>
          </p:cNvSpPr>
          <p:nvPr>
            <p:ph type="title"/>
          </p:nvPr>
        </p:nvSpPr>
        <p:spPr/>
        <p:txBody>
          <a:bodyPr/>
          <a:lstStyle/>
          <a:p>
            <a:r>
              <a:rPr lang="en-US" b="1" cap="all" dirty="0">
                <a:solidFill>
                  <a:srgbClr val="3D156F"/>
                </a:solidFill>
              </a:rPr>
              <a:t>Azure SQL DB </a:t>
            </a:r>
            <a:endParaRPr lang="en-US" dirty="0"/>
          </a:p>
        </p:txBody>
      </p:sp>
      <p:sp>
        <p:nvSpPr>
          <p:cNvPr id="2" name="Content Placeholder 1"/>
          <p:cNvSpPr>
            <a:spLocks noGrp="1"/>
          </p:cNvSpPr>
          <p:nvPr>
            <p:ph idx="1"/>
          </p:nvPr>
        </p:nvSpPr>
        <p:spPr/>
        <p:txBody>
          <a:bodyPr/>
          <a:lstStyle/>
          <a:p>
            <a:r>
              <a:rPr lang="en-US" dirty="0"/>
              <a:t>Only real caveat when connecting to an Azure SQL DB: </a:t>
            </a:r>
            <a:br>
              <a:rPr lang="en-US" dirty="0"/>
            </a:br>
            <a:r>
              <a:rPr lang="en-US" dirty="0"/>
              <a:t>You youths can’t use </a:t>
            </a:r>
            <a:r>
              <a:rPr lang="en-US" dirty="0" err="1"/>
              <a:t>USE</a:t>
            </a:r>
            <a:r>
              <a:rPr lang="en-US" dirty="0"/>
              <a:t>, you must set the context at login.</a:t>
            </a:r>
          </a:p>
          <a:p>
            <a:endParaRPr lang="en-US" dirty="0"/>
          </a:p>
        </p:txBody>
      </p:sp>
      <p:pic>
        <p:nvPicPr>
          <p:cNvPr id="3" name="Picture 2" descr="A screenshot of the SSMS login screen, with the Login tab selected.">
            <a:extLst>
              <a:ext uri="{FF2B5EF4-FFF2-40B4-BE49-F238E27FC236}">
                <a16:creationId xmlns:a16="http://schemas.microsoft.com/office/drawing/2014/main" id="{AE6DB38D-3D5B-42EE-9774-569FA94D913D}"/>
              </a:ext>
            </a:extLst>
          </p:cNvPr>
          <p:cNvPicPr>
            <a:picLocks noChangeAspect="1"/>
          </p:cNvPicPr>
          <p:nvPr/>
        </p:nvPicPr>
        <p:blipFill>
          <a:blip r:embed="rId2"/>
          <a:stretch>
            <a:fillRect/>
          </a:stretch>
        </p:blipFill>
        <p:spPr>
          <a:xfrm>
            <a:off x="124986" y="2124076"/>
            <a:ext cx="8094133" cy="8788400"/>
          </a:xfrm>
          <a:prstGeom prst="rect">
            <a:avLst/>
          </a:prstGeom>
        </p:spPr>
      </p:pic>
      <p:pic>
        <p:nvPicPr>
          <p:cNvPr id="5" name="Picture 4" descr="A screenshot of the SSMS login screen, with the Connection Properties tab selected. The &quot;Connect to Database&quot; field, needed for connecting to Azure SQL DB's, is highlighted.">
            <a:extLst>
              <a:ext uri="{FF2B5EF4-FFF2-40B4-BE49-F238E27FC236}">
                <a16:creationId xmlns:a16="http://schemas.microsoft.com/office/drawing/2014/main" id="{FC03BF3B-5438-4E8C-A9FB-FEAADC6B5EEE}"/>
              </a:ext>
            </a:extLst>
          </p:cNvPr>
          <p:cNvPicPr>
            <a:picLocks noChangeAspect="1"/>
          </p:cNvPicPr>
          <p:nvPr/>
        </p:nvPicPr>
        <p:blipFill>
          <a:blip r:embed="rId3"/>
          <a:stretch>
            <a:fillRect/>
          </a:stretch>
        </p:blipFill>
        <p:spPr>
          <a:xfrm>
            <a:off x="4233012" y="2124076"/>
            <a:ext cx="8077200" cy="8771467"/>
          </a:xfrm>
          <a:prstGeom prst="rect">
            <a:avLst/>
          </a:prstGeom>
        </p:spPr>
      </p:pic>
    </p:spTree>
    <p:extLst>
      <p:ext uri="{BB962C8B-B14F-4D97-AF65-F5344CB8AC3E}">
        <p14:creationId xmlns:p14="http://schemas.microsoft.com/office/powerpoint/2010/main" val="1604467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7A3E30-5F9D-4F69-B5F3-7DD32E8F9135}"/>
              </a:ext>
            </a:extLst>
          </p:cNvPr>
          <p:cNvSpPr>
            <a:spLocks noGrp="1"/>
          </p:cNvSpPr>
          <p:nvPr>
            <p:ph type="title"/>
          </p:nvPr>
        </p:nvSpPr>
        <p:spPr/>
        <p:txBody>
          <a:bodyPr/>
          <a:lstStyle/>
          <a:p>
            <a:r>
              <a:rPr lang="en-US" b="1" cap="all" dirty="0">
                <a:solidFill>
                  <a:srgbClr val="3D156F"/>
                </a:solidFill>
              </a:rPr>
              <a:t>Azure SQL DB </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t>You can use Azure Active Directory accounts only for Azure SQL contained database users, but not for Azure SQL server logins. Example: in [</a:t>
            </a:r>
            <a:r>
              <a:rPr lang="en-US" sz="3600" dirty="0" err="1"/>
              <a:t>SomeUserDatabase</a:t>
            </a:r>
            <a:r>
              <a:rPr lang="en-US" sz="3600" dirty="0"/>
              <a:t>]</a:t>
            </a:r>
          </a:p>
          <a:p>
            <a:pPr marL="400050" lvl="1" indent="0">
              <a:buNone/>
            </a:pPr>
            <a:r>
              <a:rPr lang="en-US" sz="3200" dirty="0">
                <a:solidFill>
                  <a:srgbClr val="0000FF"/>
                </a:solidFill>
                <a:latin typeface="Consolas" panose="020B0609020204030204" pitchFamily="49" charset="0"/>
              </a:rPr>
              <a:t>CREATE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USER</a:t>
            </a:r>
            <a:r>
              <a:rPr lang="en-US" sz="3200" dirty="0">
                <a:solidFill>
                  <a:srgbClr val="000000"/>
                </a:solidFill>
                <a:latin typeface="Consolas" panose="020B0609020204030204" pitchFamily="49" charset="0"/>
              </a:rPr>
              <a:t> [reportuser@domainname.onmicrosoft.com] </a:t>
            </a:r>
            <a:br>
              <a:rPr lang="en-US" sz="3200" dirty="0">
                <a:solidFill>
                  <a:srgbClr val="000000"/>
                </a:solidFill>
                <a:latin typeface="Consolas" panose="020B0609020204030204" pitchFamily="49" charset="0"/>
              </a:rPr>
            </a:br>
            <a:r>
              <a:rPr lang="en-US" sz="3200" dirty="0">
                <a:solidFill>
                  <a:srgbClr val="0000FF"/>
                </a:solidFill>
                <a:latin typeface="Consolas" panose="020B0609020204030204" pitchFamily="49" charset="0"/>
              </a:rPr>
              <a:t>FROM</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EXTERNAL</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PROVIDER</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endParaRPr lang="en-US" sz="3600" dirty="0"/>
          </a:p>
          <a:p>
            <a:r>
              <a:rPr lang="en-US" sz="3600" dirty="0"/>
              <a:t>Only Active Directory accounts can create other Active Directory accounts in Azure SQL Database. You add the first via the Azure Portal.</a:t>
            </a:r>
          </a:p>
          <a:p>
            <a:endParaRPr lang="en-US" sz="3600" dirty="0"/>
          </a:p>
        </p:txBody>
      </p:sp>
    </p:spTree>
    <p:extLst>
      <p:ext uri="{BB962C8B-B14F-4D97-AF65-F5344CB8AC3E}">
        <p14:creationId xmlns:p14="http://schemas.microsoft.com/office/powerpoint/2010/main" val="1859810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DE608-5B0F-4335-8FAF-6523BFC0F37F}"/>
              </a:ext>
            </a:extLst>
          </p:cNvPr>
          <p:cNvSpPr>
            <a:spLocks noGrp="1"/>
          </p:cNvSpPr>
          <p:nvPr>
            <p:ph type="title"/>
          </p:nvPr>
        </p:nvSpPr>
        <p:spPr/>
        <p:txBody>
          <a:bodyPr/>
          <a:lstStyle/>
          <a:p>
            <a:r>
              <a:rPr lang="en-US" b="1" cap="all" dirty="0">
                <a:solidFill>
                  <a:srgbClr val="3D156F"/>
                </a:solidFill>
              </a:rPr>
              <a:t>Azure SQL DB </a:t>
            </a:r>
            <a:endParaRPr lang="en-US" dirty="0"/>
          </a:p>
        </p:txBody>
      </p:sp>
      <p:sp>
        <p:nvSpPr>
          <p:cNvPr id="2" name="Content Placeholder 1"/>
          <p:cNvSpPr>
            <a:spLocks noGrp="1"/>
          </p:cNvSpPr>
          <p:nvPr>
            <p:ph idx="1"/>
          </p:nvPr>
        </p:nvSpPr>
        <p:spPr/>
        <p:txBody>
          <a:bodyPr>
            <a:normAutofit fontScale="92500" lnSpcReduction="20000"/>
          </a:bodyPr>
          <a:lstStyle/>
          <a:p>
            <a:r>
              <a:rPr lang="en-US" sz="4000" dirty="0"/>
              <a:t>Otherwise, most (not all) permissions, objects, schema operate the same on </a:t>
            </a:r>
            <a:br>
              <a:rPr lang="en-US" sz="4000" dirty="0"/>
            </a:br>
            <a:r>
              <a:rPr lang="en-US" sz="4000" dirty="0"/>
              <a:t>Azure SQL Database, </a:t>
            </a:r>
            <a:br>
              <a:rPr lang="en-US" sz="4000" dirty="0"/>
            </a:br>
            <a:r>
              <a:rPr lang="en-US" sz="4000" dirty="0"/>
              <a:t>Azure SQL Managed Instance (MI), </a:t>
            </a:r>
            <a:br>
              <a:rPr lang="en-US" sz="4000" dirty="0"/>
            </a:br>
            <a:r>
              <a:rPr lang="en-US" sz="4000" dirty="0"/>
              <a:t>SQL Server, </a:t>
            </a:r>
            <a:br>
              <a:rPr lang="en-US" sz="4000" dirty="0"/>
            </a:br>
            <a:r>
              <a:rPr lang="en-US" sz="4000" dirty="0"/>
              <a:t>and SQL Server on Linux.</a:t>
            </a:r>
          </a:p>
          <a:p>
            <a:endParaRPr lang="en-US" sz="4000" dirty="0"/>
          </a:p>
          <a:p>
            <a:r>
              <a:rPr lang="en-US" sz="4000" dirty="0"/>
              <a:t>In this presentation when we’re talking about permissions, stored procs, views, functions, it’s the same for any platform.</a:t>
            </a:r>
          </a:p>
        </p:txBody>
      </p:sp>
    </p:spTree>
    <p:extLst>
      <p:ext uri="{BB962C8B-B14F-4D97-AF65-F5344CB8AC3E}">
        <p14:creationId xmlns:p14="http://schemas.microsoft.com/office/powerpoint/2010/main" val="323848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C37526-A3E7-49B3-9E43-7FCDF62C28D5}"/>
              </a:ext>
            </a:extLst>
          </p:cNvPr>
          <p:cNvSpPr>
            <a:spLocks noGrp="1"/>
          </p:cNvSpPr>
          <p:nvPr>
            <p:ph type="title"/>
          </p:nvPr>
        </p:nvSpPr>
        <p:spPr/>
        <p:txBody>
          <a:bodyPr/>
          <a:lstStyle/>
          <a:p>
            <a:r>
              <a:rPr lang="en-US" b="1" cap="all" dirty="0">
                <a:solidFill>
                  <a:srgbClr val="3D156F"/>
                </a:solidFill>
              </a:rPr>
              <a:t>A BIT ON Connection providers</a:t>
            </a:r>
            <a:endParaRPr lang="en-US" dirty="0"/>
          </a:p>
        </p:txBody>
      </p:sp>
      <p:sp>
        <p:nvSpPr>
          <p:cNvPr id="2" name="Content Placeholder 1"/>
          <p:cNvSpPr>
            <a:spLocks noGrp="1"/>
          </p:cNvSpPr>
          <p:nvPr>
            <p:ph idx="1"/>
          </p:nvPr>
        </p:nvSpPr>
        <p:spPr>
          <a:xfrm>
            <a:off x="609600" y="990601"/>
            <a:ext cx="10972800" cy="5333999"/>
          </a:xfrm>
        </p:spPr>
        <p:txBody>
          <a:bodyPr>
            <a:normAutofit/>
          </a:bodyPr>
          <a:lstStyle/>
          <a:p>
            <a:r>
              <a:rPr lang="en-US" dirty="0"/>
              <a:t>OLEDB was un-deprecated, re-released in ‘18.</a:t>
            </a:r>
            <a:br>
              <a:rPr lang="en-US" dirty="0"/>
            </a:br>
            <a:r>
              <a:rPr lang="en-US" sz="1500" dirty="0">
                <a:hlinkClick r:id="rId2"/>
              </a:rPr>
              <a:t>https://blogs.msdn.microsoft.com/sqlnativeclient/2017/10/06/announcing-the-new-release-of-ole-db-driver-for-sql-server/</a:t>
            </a:r>
            <a:endParaRPr lang="en-US" dirty="0"/>
          </a:p>
          <a:p>
            <a:r>
              <a:rPr lang="en-US" dirty="0">
                <a:solidFill>
                  <a:schemeClr val="tx1"/>
                </a:solidFill>
              </a:rPr>
              <a:t>Install and Convert your OLEDB connection strings </a:t>
            </a:r>
            <a:br>
              <a:rPr lang="en-US" dirty="0">
                <a:solidFill>
                  <a:schemeClr val="tx1"/>
                </a:solidFill>
              </a:rPr>
            </a:br>
            <a:r>
              <a:rPr lang="en-US" dirty="0">
                <a:solidFill>
                  <a:schemeClr val="tx1"/>
                </a:solidFill>
              </a:rPr>
              <a:t>from sqlncli11 or </a:t>
            </a:r>
            <a:r>
              <a:rPr lang="en-US" dirty="0" err="1">
                <a:solidFill>
                  <a:schemeClr val="tx1"/>
                </a:solidFill>
              </a:rPr>
              <a:t>sqloledb</a:t>
            </a:r>
            <a:r>
              <a:rPr lang="en-US" dirty="0">
                <a:solidFill>
                  <a:schemeClr val="tx1"/>
                </a:solidFill>
              </a:rPr>
              <a:t>, to the new </a:t>
            </a:r>
            <a:r>
              <a:rPr lang="en-US" b="1" dirty="0"/>
              <a:t>MSOLEDBSQL.</a:t>
            </a:r>
          </a:p>
          <a:p>
            <a:r>
              <a:rPr lang="en-US" dirty="0"/>
              <a:t>There is also a relatively new ODBC Driver 17 for SQL Server.</a:t>
            </a:r>
            <a:br>
              <a:rPr lang="en-US" dirty="0"/>
            </a:br>
            <a:r>
              <a:rPr lang="en-US" sz="1600" dirty="0">
                <a:hlinkClick r:id="rId3"/>
              </a:rPr>
              <a:t>https://techcommunity.microsoft.com/t5/SQL-Server/ODBC-Driver-17-for-SQL-Server-Released/ba-p/385825</a:t>
            </a:r>
            <a:endParaRPr lang="en-US" dirty="0"/>
          </a:p>
          <a:p>
            <a:r>
              <a:rPr lang="en-US" dirty="0"/>
              <a:t>Both replace the OLEDB/ODBC functionality of the </a:t>
            </a:r>
            <a:br>
              <a:rPr lang="en-US" dirty="0"/>
            </a:br>
            <a:r>
              <a:rPr lang="en-US" dirty="0"/>
              <a:t>SQL Native Client </a:t>
            </a:r>
            <a:r>
              <a:rPr lang="en-US" b="1" dirty="0"/>
              <a:t>(SNAC) which is no longer maintained.</a:t>
            </a:r>
          </a:p>
          <a:p>
            <a:r>
              <a:rPr lang="en-US" dirty="0"/>
              <a:t>New OLEDB or ODBC can connect to SQL on-prem and Azure</a:t>
            </a:r>
          </a:p>
          <a:p>
            <a:r>
              <a:rPr lang="en-US" dirty="0"/>
              <a:t>Important to update </a:t>
            </a:r>
            <a:r>
              <a:rPr lang="en-US" dirty="0">
                <a:solidFill>
                  <a:schemeClr val="tx1"/>
                </a:solidFill>
              </a:rPr>
              <a:t>sqlncli10 </a:t>
            </a:r>
            <a:r>
              <a:rPr lang="en-US" dirty="0"/>
              <a:t>for Availability Groups </a:t>
            </a:r>
          </a:p>
          <a:p>
            <a:r>
              <a:rPr lang="en-US" sz="1700" dirty="0">
                <a:hlinkClick r:id="rId4"/>
              </a:rPr>
              <a:t>https://www.sqltact.com/2019/06/actual-emails-will-msoledb-work-for.html</a:t>
            </a:r>
            <a:endParaRPr lang="en-US" sz="1700" dirty="0"/>
          </a:p>
        </p:txBody>
      </p:sp>
    </p:spTree>
    <p:extLst>
      <p:ext uri="{BB962C8B-B14F-4D97-AF65-F5344CB8AC3E}">
        <p14:creationId xmlns:p14="http://schemas.microsoft.com/office/powerpoint/2010/main" val="3177927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249CC-CD0E-4206-BF5B-6B65045A3742}"/>
              </a:ext>
            </a:extLst>
          </p:cNvPr>
          <p:cNvSpPr>
            <a:spLocks noGrp="1"/>
          </p:cNvSpPr>
          <p:nvPr>
            <p:ph type="title"/>
          </p:nvPr>
        </p:nvSpPr>
        <p:spPr/>
        <p:txBody>
          <a:bodyPr/>
          <a:lstStyle/>
          <a:p>
            <a:r>
              <a:rPr lang="en-US" b="1" cap="all" dirty="0">
                <a:solidFill>
                  <a:srgbClr val="3D156F"/>
                </a:solidFill>
              </a:rPr>
              <a:t>Basic user permissions</a:t>
            </a:r>
            <a:endParaRPr lang="en-US" dirty="0"/>
          </a:p>
        </p:txBody>
      </p:sp>
      <p:sp>
        <p:nvSpPr>
          <p:cNvPr id="7" name="Content Placeholder 1">
            <a:extLst>
              <a:ext uri="{FF2B5EF4-FFF2-40B4-BE49-F238E27FC236}">
                <a16:creationId xmlns:a16="http://schemas.microsoft.com/office/drawing/2014/main" id="{9060A284-3B97-4356-AA6D-E10EC95AE18A}"/>
              </a:ext>
            </a:extLst>
          </p:cNvPr>
          <p:cNvSpPr txBox="1">
            <a:spLocks/>
          </p:cNvSpPr>
          <p:nvPr/>
        </p:nvSpPr>
        <p:spPr>
          <a:xfrm>
            <a:off x="685800" y="828675"/>
            <a:ext cx="10591800" cy="5343525"/>
          </a:xfrm>
          <a:prstGeom prst="rect">
            <a:avLst/>
          </a:prstGeom>
        </p:spPr>
        <p:txBody>
          <a:bodyPr vert="horz" lIns="91440" tIns="45720" rIns="91440" bIns="45720" numCol="3" rtlCol="0">
            <a:no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u="sng" dirty="0">
                <a:latin typeface="Roboto" panose="02000000000000000000" pitchFamily="2" charset="0"/>
                <a:ea typeface="Roboto" panose="02000000000000000000" pitchFamily="2" charset="0"/>
              </a:rPr>
              <a:t>DML</a:t>
            </a:r>
            <a:r>
              <a:rPr lang="en-US" sz="3200" dirty="0">
                <a:latin typeface="Roboto" panose="02000000000000000000" pitchFamily="2" charset="0"/>
                <a:ea typeface="Roboto" panose="02000000000000000000" pitchFamily="2" charset="0"/>
              </a:rPr>
              <a:t>*</a:t>
            </a:r>
          </a:p>
          <a:p>
            <a:r>
              <a:rPr lang="en-US" sz="3200" dirty="0">
                <a:latin typeface="Roboto" panose="02000000000000000000" pitchFamily="2" charset="0"/>
                <a:ea typeface="Roboto" panose="02000000000000000000" pitchFamily="2" charset="0"/>
              </a:rPr>
              <a:t>SELECT</a:t>
            </a:r>
          </a:p>
          <a:p>
            <a:r>
              <a:rPr lang="en-US" sz="3200" dirty="0">
                <a:latin typeface="Roboto" panose="02000000000000000000" pitchFamily="2" charset="0"/>
                <a:ea typeface="Roboto" panose="02000000000000000000" pitchFamily="2" charset="0"/>
              </a:rPr>
              <a:t>DELETE</a:t>
            </a:r>
          </a:p>
          <a:p>
            <a:r>
              <a:rPr lang="en-US" sz="3200" dirty="0">
                <a:latin typeface="Roboto" panose="02000000000000000000" pitchFamily="2" charset="0"/>
                <a:ea typeface="Roboto" panose="02000000000000000000" pitchFamily="2" charset="0"/>
              </a:rPr>
              <a:t>UPDATE</a:t>
            </a:r>
          </a:p>
          <a:p>
            <a:r>
              <a:rPr lang="en-US" sz="3200" dirty="0">
                <a:latin typeface="Roboto" panose="02000000000000000000" pitchFamily="2" charset="0"/>
                <a:ea typeface="Roboto" panose="02000000000000000000" pitchFamily="2" charset="0"/>
              </a:rPr>
              <a:t>INSERT</a:t>
            </a:r>
          </a:p>
          <a:p>
            <a:r>
              <a:rPr lang="en-US" sz="3200" dirty="0">
                <a:latin typeface="Roboto" panose="02000000000000000000" pitchFamily="2" charset="0"/>
                <a:ea typeface="Roboto" panose="02000000000000000000" pitchFamily="2" charset="0"/>
              </a:rPr>
              <a:t>REFERENCES</a:t>
            </a:r>
          </a:p>
          <a:p>
            <a:endParaRPr lang="en-US" sz="2800" dirty="0">
              <a:latin typeface="Roboto" panose="02000000000000000000" pitchFamily="2" charset="0"/>
              <a:ea typeface="Roboto" panose="02000000000000000000" pitchFamily="2" charset="0"/>
            </a:endParaRPr>
          </a:p>
          <a:p>
            <a:pPr marL="0" indent="0">
              <a:buFont typeface="Wingdings" charset="2"/>
              <a:buNone/>
            </a:pPr>
            <a:br>
              <a:rPr lang="en-US" sz="28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Manipulation Language</a:t>
            </a:r>
          </a:p>
          <a:p>
            <a:pPr marL="0" indent="0">
              <a:buFont typeface="Wingdings" charset="2"/>
              <a:buNone/>
            </a:pPr>
            <a:r>
              <a:rPr lang="en-US" sz="3200" u="sng" dirty="0">
                <a:latin typeface="Roboto" panose="02000000000000000000" pitchFamily="2" charset="0"/>
                <a:ea typeface="Roboto" panose="02000000000000000000" pitchFamily="2" charset="0"/>
              </a:rPr>
              <a:t>DDL</a:t>
            </a:r>
            <a:r>
              <a:rPr lang="en-US" sz="3200" dirty="0">
                <a:latin typeface="Roboto" panose="02000000000000000000" pitchFamily="2" charset="0"/>
                <a:ea typeface="Roboto" panose="02000000000000000000" pitchFamily="2" charset="0"/>
              </a:rPr>
              <a:t>**</a:t>
            </a:r>
          </a:p>
          <a:p>
            <a:r>
              <a:rPr lang="en-US" sz="3200" dirty="0">
                <a:latin typeface="Roboto" panose="02000000000000000000" pitchFamily="2" charset="0"/>
                <a:ea typeface="Roboto" panose="02000000000000000000" pitchFamily="2" charset="0"/>
              </a:rPr>
              <a:t>ALTER</a:t>
            </a:r>
          </a:p>
          <a:p>
            <a:pPr>
              <a:tabLst>
                <a:tab pos="1255713" algn="l"/>
              </a:tabLst>
            </a:pPr>
            <a:r>
              <a:rPr lang="en-US" sz="3200" dirty="0">
                <a:latin typeface="Roboto" panose="02000000000000000000" pitchFamily="2" charset="0"/>
                <a:ea typeface="Roboto" panose="02000000000000000000" pitchFamily="2" charset="0"/>
              </a:rPr>
              <a:t>CONTROL</a:t>
            </a:r>
          </a:p>
          <a:p>
            <a:pPr defTabSz="485775"/>
            <a:r>
              <a:rPr lang="en-US" sz="3200" dirty="0">
                <a:latin typeface="Roboto" panose="02000000000000000000" pitchFamily="2" charset="0"/>
                <a:ea typeface="Roboto" panose="02000000000000000000" pitchFamily="2" charset="0"/>
              </a:rPr>
              <a:t>VIEW DEFINITION</a:t>
            </a:r>
          </a:p>
          <a:p>
            <a:r>
              <a:rPr lang="en-US" sz="3200" dirty="0">
                <a:latin typeface="Roboto" panose="02000000000000000000" pitchFamily="2" charset="0"/>
                <a:ea typeface="Roboto" panose="02000000000000000000" pitchFamily="2" charset="0"/>
              </a:rPr>
              <a:t>CREATE</a:t>
            </a:r>
          </a:p>
          <a:p>
            <a:r>
              <a:rPr lang="en-US" sz="3200" dirty="0">
                <a:latin typeface="Roboto" panose="02000000000000000000" pitchFamily="2" charset="0"/>
                <a:ea typeface="Roboto" panose="02000000000000000000" pitchFamily="2" charset="0"/>
              </a:rPr>
              <a:t>DROP</a:t>
            </a:r>
          </a:p>
          <a:p>
            <a:r>
              <a:rPr lang="en-US" sz="3200" dirty="0">
                <a:latin typeface="Roboto" panose="02000000000000000000" pitchFamily="2" charset="0"/>
                <a:ea typeface="Roboto" panose="02000000000000000000" pitchFamily="2" charset="0"/>
              </a:rPr>
              <a:t>EXECUTE</a:t>
            </a:r>
            <a:br>
              <a:rPr lang="en-US" sz="28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Definition Language</a:t>
            </a:r>
          </a:p>
          <a:p>
            <a:pPr marL="0" indent="0">
              <a:buFont typeface="Wingdings" charset="2"/>
              <a:buNone/>
            </a:pPr>
            <a:r>
              <a:rPr lang="en-US" sz="3200" u="sng" dirty="0">
                <a:latin typeface="Roboto" panose="02000000000000000000" pitchFamily="2" charset="0"/>
                <a:ea typeface="Roboto" panose="02000000000000000000" pitchFamily="2" charset="0"/>
              </a:rPr>
              <a:t>Modify Security </a:t>
            </a:r>
          </a:p>
          <a:p>
            <a:r>
              <a:rPr lang="en-US" sz="3200" dirty="0">
                <a:latin typeface="Roboto" panose="02000000000000000000" pitchFamily="2" charset="0"/>
                <a:ea typeface="Roboto" panose="02000000000000000000" pitchFamily="2" charset="0"/>
              </a:rPr>
              <a:t>GRANT</a:t>
            </a:r>
          </a:p>
          <a:p>
            <a:r>
              <a:rPr lang="en-US" sz="3200" dirty="0">
                <a:latin typeface="Roboto" panose="02000000000000000000" pitchFamily="2" charset="0"/>
                <a:ea typeface="Roboto" panose="02000000000000000000" pitchFamily="2" charset="0"/>
              </a:rPr>
              <a:t>REVOKE</a:t>
            </a:r>
          </a:p>
          <a:p>
            <a:r>
              <a:rPr lang="en-US" sz="3200" dirty="0">
                <a:latin typeface="Roboto" panose="02000000000000000000" pitchFamily="2" charset="0"/>
                <a:ea typeface="Roboto" panose="02000000000000000000" pitchFamily="2" charset="0"/>
              </a:rPr>
              <a:t>DENY</a:t>
            </a:r>
          </a:p>
          <a:p>
            <a:r>
              <a:rPr lang="en-US" sz="3200" dirty="0">
                <a:latin typeface="Roboto" panose="02000000000000000000" pitchFamily="2" charset="0"/>
                <a:ea typeface="Roboto" panose="02000000000000000000" pitchFamily="2" charset="0"/>
              </a:rPr>
              <a:t>IMPERSONATE</a:t>
            </a:r>
            <a:endParaRPr lang="en-US" sz="2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00235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0C741D-00F3-4BAD-B66E-A60257FD4B07}"/>
              </a:ext>
            </a:extLst>
          </p:cNvPr>
          <p:cNvSpPr>
            <a:spLocks noGrp="1"/>
          </p:cNvSpPr>
          <p:nvPr>
            <p:ph type="title"/>
          </p:nvPr>
        </p:nvSpPr>
        <p:spPr/>
        <p:txBody>
          <a:bodyPr/>
          <a:lstStyle/>
          <a:p>
            <a:r>
              <a:rPr lang="en-US" b="1" cap="all" dirty="0">
                <a:solidFill>
                  <a:srgbClr val="3D156F"/>
                </a:solidFill>
              </a:rPr>
              <a:t>USEFUL permissions</a:t>
            </a:r>
            <a:endParaRPr lang="en-US" dirty="0"/>
          </a:p>
        </p:txBody>
      </p:sp>
      <p:sp>
        <p:nvSpPr>
          <p:cNvPr id="2" name="Content Placeholder 1"/>
          <p:cNvSpPr>
            <a:spLocks noGrp="1"/>
          </p:cNvSpPr>
          <p:nvPr>
            <p:ph idx="1"/>
          </p:nvPr>
        </p:nvSpPr>
        <p:spPr/>
        <p:txBody>
          <a:bodyPr>
            <a:normAutofit fontScale="92500" lnSpcReduction="10000"/>
          </a:bodyPr>
          <a:lstStyle/>
          <a:p>
            <a:r>
              <a:rPr lang="en-US" dirty="0"/>
              <a:t>Commonly requested permissions for non-sysadmins</a:t>
            </a:r>
          </a:p>
          <a:p>
            <a:r>
              <a:rPr lang="en-US" dirty="0"/>
              <a:t>ALTER TRACE 						For SQL Profiler and traces</a:t>
            </a:r>
          </a:p>
          <a:p>
            <a:r>
              <a:rPr lang="en-US" dirty="0"/>
              <a:t>ALTER ANY EVENT SESSION	For </a:t>
            </a:r>
            <a:r>
              <a:rPr lang="en-US" dirty="0" err="1"/>
              <a:t>XEvents</a:t>
            </a:r>
            <a:r>
              <a:rPr lang="en-US" dirty="0"/>
              <a:t> (better than traces!)</a:t>
            </a:r>
          </a:p>
          <a:p>
            <a:r>
              <a:rPr lang="en-US" dirty="0"/>
              <a:t>VIEW SERVER STATE			For server-level DMV’s, </a:t>
            </a:r>
            <a:r>
              <a:rPr lang="en-US" dirty="0" err="1"/>
              <a:t>XEvents</a:t>
            </a:r>
            <a:endParaRPr lang="en-US" dirty="0"/>
          </a:p>
          <a:p>
            <a:r>
              <a:rPr lang="en-US" dirty="0"/>
              <a:t>VIEW DATABASE STATE		For database-level DMV’s</a:t>
            </a:r>
          </a:p>
          <a:p>
            <a:r>
              <a:rPr lang="en-US" dirty="0"/>
              <a:t>VIEW ANY DEFINITION			For definitions of objects</a:t>
            </a:r>
          </a:p>
          <a:p>
            <a:pPr lvl="1"/>
            <a:endParaRPr lang="en-US" dirty="0"/>
          </a:p>
          <a:p>
            <a:pPr lvl="1"/>
            <a:endParaRPr lang="en-US" dirty="0"/>
          </a:p>
          <a:p>
            <a:r>
              <a:rPr lang="en-US" dirty="0"/>
              <a:t>These permissions are given by the GRANT syntax</a:t>
            </a:r>
            <a:br>
              <a:rPr lang="en-US" dirty="0"/>
            </a:br>
            <a:r>
              <a:rPr lang="en-US" sz="2900" dirty="0">
                <a:solidFill>
                  <a:srgbClr val="0000FF"/>
                </a:solidFill>
                <a:latin typeface="Consolas" panose="020B0609020204030204" pitchFamily="49" charset="0"/>
              </a:rPr>
              <a:t>GRANT</a:t>
            </a:r>
            <a:r>
              <a:rPr lang="en-US" sz="2900" dirty="0">
                <a:solidFill>
                  <a:srgbClr val="000000"/>
                </a:solidFill>
                <a:latin typeface="Consolas" panose="020B0609020204030204" pitchFamily="49" charset="0"/>
              </a:rPr>
              <a:t> </a:t>
            </a:r>
            <a:r>
              <a:rPr lang="en-US" sz="2900" dirty="0">
                <a:solidFill>
                  <a:srgbClr val="0000FF"/>
                </a:solidFill>
                <a:latin typeface="Consolas" panose="020B0609020204030204" pitchFamily="49" charset="0"/>
              </a:rPr>
              <a:t>VIEW</a:t>
            </a:r>
            <a:r>
              <a:rPr lang="en-US" sz="2900" dirty="0">
                <a:solidFill>
                  <a:srgbClr val="000000"/>
                </a:solidFill>
                <a:latin typeface="Consolas" panose="020B0609020204030204" pitchFamily="49" charset="0"/>
              </a:rPr>
              <a:t> </a:t>
            </a:r>
            <a:r>
              <a:rPr lang="en-US" sz="2900" dirty="0">
                <a:solidFill>
                  <a:srgbClr val="0000FF"/>
                </a:solidFill>
                <a:latin typeface="Consolas" panose="020B0609020204030204" pitchFamily="49" charset="0"/>
              </a:rPr>
              <a:t>SERVER</a:t>
            </a:r>
            <a:r>
              <a:rPr lang="en-US" sz="2900" dirty="0">
                <a:solidFill>
                  <a:srgbClr val="000000"/>
                </a:solidFill>
                <a:latin typeface="Consolas" panose="020B0609020204030204" pitchFamily="49" charset="0"/>
              </a:rPr>
              <a:t> </a:t>
            </a:r>
            <a:r>
              <a:rPr lang="en-US" sz="2900" dirty="0">
                <a:solidFill>
                  <a:srgbClr val="0000FF"/>
                </a:solidFill>
                <a:latin typeface="Consolas" panose="020B0609020204030204" pitchFamily="49" charset="0"/>
              </a:rPr>
              <a:t>STATE</a:t>
            </a:r>
            <a:r>
              <a:rPr lang="en-US" sz="2900" dirty="0">
                <a:solidFill>
                  <a:srgbClr val="000000"/>
                </a:solidFill>
                <a:latin typeface="Consolas" panose="020B0609020204030204" pitchFamily="49" charset="0"/>
              </a:rPr>
              <a:t> </a:t>
            </a:r>
            <a:r>
              <a:rPr lang="en-US" sz="2900" dirty="0">
                <a:solidFill>
                  <a:srgbClr val="0000FF"/>
                </a:solidFill>
                <a:latin typeface="Consolas" panose="020B0609020204030204" pitchFamily="49" charset="0"/>
              </a:rPr>
              <a:t>TO </a:t>
            </a:r>
            <a:r>
              <a:rPr lang="en-US" sz="2900" dirty="0">
                <a:solidFill>
                  <a:srgbClr val="000000"/>
                </a:solidFill>
                <a:latin typeface="Consolas" panose="020B0609020204030204" pitchFamily="49" charset="0"/>
              </a:rPr>
              <a:t>[SPARKHOUND\</a:t>
            </a:r>
            <a:r>
              <a:rPr lang="en-US" sz="2900" dirty="0" err="1">
                <a:solidFill>
                  <a:srgbClr val="000000"/>
                </a:solidFill>
                <a:latin typeface="Consolas" panose="020B0609020204030204" pitchFamily="49" charset="0"/>
              </a:rPr>
              <a:t>william</a:t>
            </a:r>
            <a:r>
              <a:rPr lang="en-US" sz="2900" dirty="0" err="1">
                <a:solidFill>
                  <a:schemeClr val="tx1"/>
                </a:solidFill>
                <a:latin typeface="Consolas" panose="020B0609020204030204" pitchFamily="49" charset="0"/>
              </a:rPr>
              <a:t>.assaf</a:t>
            </a:r>
            <a:r>
              <a:rPr lang="en-US" sz="2900" dirty="0">
                <a:solidFill>
                  <a:schemeClr val="tx1"/>
                </a:solidFill>
                <a:latin typeface="Consolas" panose="020B0609020204030204" pitchFamily="49" charset="0"/>
              </a:rPr>
              <a:t>];</a:t>
            </a:r>
          </a:p>
          <a:p>
            <a:endParaRPr lang="en-US" dirty="0"/>
          </a:p>
        </p:txBody>
      </p:sp>
      <p:sp>
        <p:nvSpPr>
          <p:cNvPr id="3" name="TextBox 2"/>
          <p:cNvSpPr txBox="1"/>
          <p:nvPr/>
        </p:nvSpPr>
        <p:spPr>
          <a:xfrm>
            <a:off x="914400" y="4800600"/>
            <a:ext cx="10668000" cy="1754326"/>
          </a:xfrm>
          <a:prstGeom prst="rect">
            <a:avLst/>
          </a:prstGeom>
          <a:noFill/>
        </p:spPr>
        <p:txBody>
          <a:bodyPr wrap="square" rtlCol="0">
            <a:spAutoFit/>
          </a:bodyPr>
          <a:lstStyle/>
          <a:p>
            <a:r>
              <a:rPr lang="en-US" sz="2700" dirty="0">
                <a:solidFill>
                  <a:srgbClr val="FF0000"/>
                </a:solidFill>
                <a:latin typeface="Consolas" panose="020B0609020204030204" pitchFamily="49" charset="0"/>
              </a:rPr>
              <a:t>_____________________________________________________</a:t>
            </a:r>
          </a:p>
          <a:p>
            <a:endParaRPr lang="en-US" sz="2700" dirty="0">
              <a:solidFill>
                <a:srgbClr val="0000FF"/>
              </a:solidFill>
              <a:latin typeface="Consolas" panose="020B0609020204030204" pitchFamily="49" charset="0"/>
            </a:endParaRPr>
          </a:p>
          <a:p>
            <a:r>
              <a:rPr lang="en-US" sz="2700" dirty="0">
                <a:solidFill>
                  <a:srgbClr val="0000FF"/>
                </a:solidFill>
                <a:latin typeface="Consolas" panose="020B0609020204030204" pitchFamily="49" charset="0"/>
              </a:rPr>
              <a:t>GRANT</a:t>
            </a:r>
            <a:r>
              <a:rPr lang="en-US" sz="2700" dirty="0">
                <a:solidFill>
                  <a:prstClr val="black"/>
                </a:solidFill>
                <a:latin typeface="Consolas" panose="020B0609020204030204" pitchFamily="49" charset="0"/>
              </a:rPr>
              <a:t> </a:t>
            </a:r>
            <a:r>
              <a:rPr lang="en-US" sz="2700" dirty="0">
                <a:solidFill>
                  <a:srgbClr val="0000FF"/>
                </a:solidFill>
                <a:latin typeface="Consolas" panose="020B0609020204030204" pitchFamily="49" charset="0"/>
              </a:rPr>
              <a:t>VIEW</a:t>
            </a:r>
            <a:r>
              <a:rPr lang="en-US" sz="2700" dirty="0">
                <a:solidFill>
                  <a:prstClr val="black"/>
                </a:solidFill>
                <a:latin typeface="Consolas" panose="020B0609020204030204" pitchFamily="49" charset="0"/>
              </a:rPr>
              <a:t> </a:t>
            </a:r>
            <a:r>
              <a:rPr lang="en-US" sz="2700" dirty="0">
                <a:solidFill>
                  <a:srgbClr val="0000FF"/>
                </a:solidFill>
                <a:latin typeface="Consolas" panose="020B0609020204030204" pitchFamily="49" charset="0"/>
              </a:rPr>
              <a:t>SERVER</a:t>
            </a:r>
            <a:r>
              <a:rPr lang="en-US" sz="2700" dirty="0">
                <a:solidFill>
                  <a:prstClr val="black"/>
                </a:solidFill>
                <a:latin typeface="Consolas" panose="020B0609020204030204" pitchFamily="49" charset="0"/>
              </a:rPr>
              <a:t> </a:t>
            </a:r>
            <a:r>
              <a:rPr lang="en-US" sz="2700" dirty="0">
                <a:solidFill>
                  <a:srgbClr val="0000FF"/>
                </a:solidFill>
                <a:latin typeface="Consolas" panose="020B0609020204030204" pitchFamily="49" charset="0"/>
              </a:rPr>
              <a:t>STATE</a:t>
            </a:r>
            <a:r>
              <a:rPr lang="en-US" sz="2700" dirty="0">
                <a:solidFill>
                  <a:prstClr val="black"/>
                </a:solidFill>
                <a:latin typeface="Consolas" panose="020B0609020204030204" pitchFamily="49" charset="0"/>
              </a:rPr>
              <a:t> </a:t>
            </a:r>
            <a:r>
              <a:rPr lang="en-US" sz="2700" dirty="0">
                <a:solidFill>
                  <a:srgbClr val="0000FF"/>
                </a:solidFill>
                <a:latin typeface="Consolas" panose="020B0609020204030204" pitchFamily="49" charset="0"/>
              </a:rPr>
              <a:t>TO</a:t>
            </a:r>
            <a:r>
              <a:rPr lang="en-US" sz="2700" dirty="0">
                <a:solidFill>
                  <a:prstClr val="black"/>
                </a:solidFill>
                <a:latin typeface="Consolas" panose="020B0609020204030204" pitchFamily="49" charset="0"/>
              </a:rPr>
              <a:t> </a:t>
            </a:r>
            <a:r>
              <a:rPr lang="en-US" sz="2700" dirty="0">
                <a:latin typeface="Consolas" panose="020B0609020204030204" pitchFamily="49" charset="0"/>
              </a:rPr>
              <a:t>[SPARKHOUND\</a:t>
            </a:r>
            <a:r>
              <a:rPr lang="en-US" sz="2700" dirty="0" err="1">
                <a:latin typeface="Consolas" panose="020B0609020204030204" pitchFamily="49" charset="0"/>
              </a:rPr>
              <a:t>DBATeam</a:t>
            </a:r>
            <a:r>
              <a:rPr lang="en-US" sz="2700" dirty="0">
                <a:latin typeface="Consolas" panose="020B0609020204030204" pitchFamily="49" charset="0"/>
              </a:rPr>
              <a:t>];</a:t>
            </a:r>
          </a:p>
          <a:p>
            <a:endParaRPr lang="en-US" sz="2700" dirty="0"/>
          </a:p>
        </p:txBody>
      </p:sp>
    </p:spTree>
    <p:extLst>
      <p:ext uri="{BB962C8B-B14F-4D97-AF65-F5344CB8AC3E}">
        <p14:creationId xmlns:p14="http://schemas.microsoft.com/office/powerpoint/2010/main" val="384211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miling for the camera&#10;&#10;Description automatically generated">
            <a:extLst>
              <a:ext uri="{FF2B5EF4-FFF2-40B4-BE49-F238E27FC236}">
                <a16:creationId xmlns:a16="http://schemas.microsoft.com/office/drawing/2014/main" id="{D8BEF218-7406-4438-9A52-11689E03F61C}"/>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2539" b="17461"/>
          <a:stretch/>
        </p:blipFill>
        <p:spPr>
          <a:xfrm>
            <a:off x="2206204" y="4514006"/>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lstStyle/>
          <a:p>
            <a:r>
              <a:rPr lang="en-CA" dirty="0"/>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lstStyle/>
          <a:p>
            <a:r>
              <a:rPr lang="en-CA"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dirty="0"/>
              <a:t>Title</a:t>
            </a:r>
          </a:p>
          <a:p>
            <a:r>
              <a:rPr lang="en-CA" dirty="0"/>
              <a:t>Company</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p:txBody>
          <a:bodyPr/>
          <a:lstStyle/>
          <a:p>
            <a:r>
              <a:rPr lang="en-CA" dirty="0"/>
              <a:t>in/</a:t>
            </a:r>
            <a:r>
              <a:rPr lang="en-CA" dirty="0" err="1"/>
              <a:t>williamdassaf</a:t>
            </a:r>
            <a:endParaRPr lang="en-CA" dirty="0"/>
          </a:p>
          <a:p>
            <a:pPr lvl="0"/>
            <a:r>
              <a:rPr lang="en-US" dirty="0"/>
              <a:t>@william_a_dba</a:t>
            </a:r>
          </a:p>
          <a:p>
            <a:endParaRPr lang="en-CA" dirty="0"/>
          </a:p>
        </p:txBody>
      </p:sp>
      <p:sp>
        <p:nvSpPr>
          <p:cNvPr id="7" name="Text Placeholder 6">
            <a:extLst>
              <a:ext uri="{FF2B5EF4-FFF2-40B4-BE49-F238E27FC236}">
                <a16:creationId xmlns:a16="http://schemas.microsoft.com/office/drawing/2014/main" id="{206940A9-7384-4B97-8E84-BE8E5B2B51F1}"/>
              </a:ext>
            </a:extLst>
          </p:cNvPr>
          <p:cNvSpPr>
            <a:spLocks noGrp="1"/>
          </p:cNvSpPr>
          <p:nvPr>
            <p:ph type="body" sz="quarter" idx="16"/>
          </p:nvPr>
        </p:nvSpPr>
        <p:spPr/>
        <p:txBody>
          <a:bodyPr/>
          <a:lstStyle/>
          <a:p>
            <a:r>
              <a:rPr lang="en-US" sz="2667" dirty="0">
                <a:latin typeface="Roboto" panose="02000000000000000000" pitchFamily="2" charset="0"/>
                <a:ea typeface="Roboto" panose="02000000000000000000" pitchFamily="2" charset="0"/>
              </a:rPr>
              <a:t>Principal Consultant,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Microsoft MVP Data Platform,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PASS Regional Mentor</a:t>
            </a:r>
          </a:p>
          <a:p>
            <a:endParaRPr lang="en-CA" sz="2667" dirty="0"/>
          </a:p>
        </p:txBody>
      </p:sp>
      <p:sp>
        <p:nvSpPr>
          <p:cNvPr id="6" name="Text Placeholder 5">
            <a:extLst>
              <a:ext uri="{FF2B5EF4-FFF2-40B4-BE49-F238E27FC236}">
                <a16:creationId xmlns:a16="http://schemas.microsoft.com/office/drawing/2014/main" id="{24A7EF43-E019-4D3D-B62A-917851DCEFC5}"/>
              </a:ext>
            </a:extLst>
          </p:cNvPr>
          <p:cNvSpPr>
            <a:spLocks noGrp="1"/>
          </p:cNvSpPr>
          <p:nvPr>
            <p:ph type="body" sz="quarter" idx="15"/>
          </p:nvPr>
        </p:nvSpPr>
        <p:spPr/>
        <p:txBody>
          <a:bodyPr/>
          <a:lstStyle/>
          <a:p>
            <a:r>
              <a:rPr lang="en-US" sz="2667" dirty="0">
                <a:latin typeface="Roboto" panose="02000000000000000000" pitchFamily="2" charset="0"/>
                <a:ea typeface="Roboto" panose="02000000000000000000" pitchFamily="2" charset="0"/>
              </a:rPr>
              <a:t>Co-author, Microsoft Press, SQL Server Administration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Inside Out 2017, 2019. </a:t>
            </a:r>
            <a:br>
              <a:rPr lang="en-US" sz="2667" dirty="0">
                <a:latin typeface="Roboto" panose="02000000000000000000" pitchFamily="2" charset="0"/>
                <a:ea typeface="Roboto" panose="02000000000000000000" pitchFamily="2" charset="0"/>
              </a:rPr>
            </a:br>
            <a:endParaRPr lang="en-CA" sz="2667" dirty="0"/>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87457" y="279644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0552" y="3429000"/>
            <a:ext cx="457200" cy="457200"/>
          </a:xfrm>
          <a:prstGeom prst="rect">
            <a:avLst/>
          </a:prstGeom>
        </p:spPr>
      </p:pic>
    </p:spTree>
    <p:extLst>
      <p:ext uri="{BB962C8B-B14F-4D97-AF65-F5344CB8AC3E}">
        <p14:creationId xmlns:p14="http://schemas.microsoft.com/office/powerpoint/2010/main" val="3950039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6F-13CF-491F-87FE-3F3001C9A055}"/>
              </a:ext>
            </a:extLst>
          </p:cNvPr>
          <p:cNvSpPr>
            <a:spLocks noGrp="1"/>
          </p:cNvSpPr>
          <p:nvPr>
            <p:ph type="title"/>
          </p:nvPr>
        </p:nvSpPr>
        <p:spPr/>
        <p:txBody>
          <a:bodyPr/>
          <a:lstStyle/>
          <a:p>
            <a:r>
              <a:rPr lang="en-US" b="1" cap="all" dirty="0">
                <a:solidFill>
                  <a:srgbClr val="3D156F"/>
                </a:solidFill>
              </a:rPr>
              <a:t>Basic user permissions SAMPLE SCENARIO</a:t>
            </a:r>
            <a:endParaRPr lang="en-US" dirty="0"/>
          </a:p>
        </p:txBody>
      </p:sp>
      <p:sp>
        <p:nvSpPr>
          <p:cNvPr id="4" name="Content Placeholder 3"/>
          <p:cNvSpPr txBox="1">
            <a:spLocks noGrp="1"/>
          </p:cNvSpPr>
          <p:nvPr>
            <p:ph idx="1"/>
          </p:nvPr>
        </p:nvSpPr>
        <p:spPr>
          <a:xfrm>
            <a:off x="609600" y="990601"/>
            <a:ext cx="11277600" cy="5638799"/>
          </a:xfrm>
        </p:spPr>
        <p:txBody>
          <a:bodyPr>
            <a:normAutofit fontScale="92500"/>
          </a:bodyPr>
          <a:lstStyle/>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game</a:t>
            </a:r>
            <a:r>
              <a:rPr lang="en-US" sz="2800" dirty="0" err="1">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PingPongScores</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endParaRPr lang="en-US" sz="2800" dirty="0">
              <a:solidFill>
                <a:srgbClr val="000000"/>
              </a:solidFill>
              <a:latin typeface="Consolas" panose="020B0609020204030204" pitchFamily="49" charset="0"/>
            </a:endParaRPr>
          </a:p>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EXECUTE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game</a:t>
            </a:r>
            <a:r>
              <a:rPr lang="en-US" sz="2800" dirty="0" err="1">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spGetScore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endParaRPr lang="en-US" sz="2800" dirty="0">
              <a:solidFill>
                <a:srgbClr val="000000"/>
              </a:solidFill>
              <a:latin typeface="Consolas" panose="020B0609020204030204" pitchFamily="49" charset="0"/>
            </a:endParaRPr>
          </a:p>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EXECUTE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8000"/>
                </a:solidFill>
                <a:latin typeface="Consolas" panose="020B0609020204030204" pitchFamily="49" charset="0"/>
              </a:rPr>
              <a:t>--in current </a:t>
            </a:r>
            <a:r>
              <a:rPr lang="en-US" sz="2800" dirty="0" err="1">
                <a:solidFill>
                  <a:srgbClr val="008000"/>
                </a:solidFill>
                <a:latin typeface="Consolas" panose="020B0609020204030204" pitchFamily="49" charset="0"/>
              </a:rPr>
              <a:t>db</a:t>
            </a:r>
            <a:r>
              <a:rPr lang="en-US" sz="2800" dirty="0">
                <a:solidFill>
                  <a:srgbClr val="008000"/>
                </a:solidFill>
                <a:latin typeface="Consolas" panose="020B0609020204030204" pitchFamily="49" charset="0"/>
              </a:rPr>
              <a:t> context</a:t>
            </a:r>
            <a:endParaRPr lang="en-US" sz="2800" dirty="0">
              <a:solidFill>
                <a:srgbClr val="000000"/>
              </a:solidFill>
              <a:latin typeface="Consolas" panose="020B0609020204030204" pitchFamily="49" charset="0"/>
            </a:endParaRPr>
          </a:p>
          <a:p>
            <a:pPr marL="0" indent="0">
              <a:buNone/>
            </a:pPr>
            <a:endParaRPr lang="en-US" sz="2800" dirty="0">
              <a:solidFill>
                <a:srgbClr val="000000"/>
              </a:solidFill>
              <a:latin typeface="Consolas" panose="020B0609020204030204" pitchFamily="49" charset="0"/>
            </a:endParaRPr>
          </a:p>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DEFINITION</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game</a:t>
            </a:r>
            <a:r>
              <a:rPr lang="en-US" sz="2800" dirty="0" err="1">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spGetScore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endParaRPr lang="en-US" sz="2800" dirty="0">
              <a:solidFill>
                <a:srgbClr val="000000"/>
              </a:solidFill>
              <a:latin typeface="Consolas" panose="020B0609020204030204" pitchFamily="49" charset="0"/>
            </a:endParaRPr>
          </a:p>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ALTER</a:t>
            </a:r>
            <a:r>
              <a:rPr lang="en-US" sz="2800" dirty="0">
                <a:solidFill>
                  <a:srgbClr val="000000"/>
                </a:solidFill>
                <a:latin typeface="Consolas" panose="020B0609020204030204" pitchFamily="49" charset="0"/>
              </a:rPr>
              <a:t> </a:t>
            </a:r>
            <a:r>
              <a:rPr lang="en-US" sz="2800" dirty="0">
                <a:solidFill>
                  <a:schemeClr val="tx1"/>
                </a:solidFill>
                <a:latin typeface="Consolas" panose="020B0609020204030204" pitchFamily="49" charset="0"/>
              </a:rPr>
              <a:t>ANY</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EVENT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SESSION</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endParaRPr lang="en-US" sz="2800" dirty="0">
              <a:solidFill>
                <a:srgbClr val="000000"/>
              </a:solidFill>
              <a:latin typeface="Consolas" panose="020B0609020204030204" pitchFamily="49" charset="0"/>
            </a:endParaRPr>
          </a:p>
          <a:p>
            <a:pPr marL="0" indent="0">
              <a:buNone/>
            </a:pP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a:t>
            </a:r>
            <a:r>
              <a:rPr lang="en-US" sz="2800" dirty="0">
                <a:solidFill>
                  <a:srgbClr val="000000"/>
                </a:solidFill>
                <a:latin typeface="Consolas" panose="020B0609020204030204" pitchFamily="49" charset="0"/>
              </a:rPr>
              <a:t> [PINGPONG\</a:t>
            </a:r>
            <a:r>
              <a:rPr lang="en-US" sz="2800" dirty="0" err="1">
                <a:solidFill>
                  <a:srgbClr val="000000"/>
                </a:solidFill>
                <a:latin typeface="Consolas" panose="020B0609020204030204" pitchFamily="49" charset="0"/>
              </a:rPr>
              <a:t>FGump</a:t>
            </a:r>
            <a:r>
              <a:rPr lang="en-US" sz="2800" dirty="0">
                <a:solidFill>
                  <a:srgbClr val="00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4183031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762000" y="828676"/>
            <a:ext cx="10820400" cy="5648324"/>
          </a:xfrm>
        </p:spPr>
        <p:txBody>
          <a:bodyPr>
            <a:noAutofit/>
          </a:bodyPr>
          <a:lstStyle/>
          <a:p>
            <a:pPr marL="0" lvl="0" indent="0">
              <a:buNone/>
            </a:pPr>
            <a:r>
              <a:rPr lang="en-US" sz="3100" b="1" dirty="0">
                <a:solidFill>
                  <a:srgbClr val="474947"/>
                </a:solidFill>
              </a:rPr>
              <a:t>SHOWPLAN		</a:t>
            </a:r>
            <a:r>
              <a:rPr lang="en-US" sz="3100" dirty="0">
                <a:solidFill>
                  <a:srgbClr val="474947"/>
                </a:solidFill>
              </a:rPr>
              <a:t>Viewing execution plan for </a:t>
            </a:r>
            <a:r>
              <a:rPr lang="en-US" sz="3100" b="1" dirty="0">
                <a:solidFill>
                  <a:srgbClr val="474947"/>
                </a:solidFill>
              </a:rPr>
              <a:t>executable </a:t>
            </a:r>
            <a:r>
              <a:rPr lang="en-US" sz="3100" dirty="0">
                <a:solidFill>
                  <a:srgbClr val="474947"/>
                </a:solidFill>
              </a:rPr>
              <a:t>query</a:t>
            </a:r>
          </a:p>
          <a:p>
            <a:pPr marL="0" lvl="0" indent="0">
              <a:buNone/>
            </a:pPr>
            <a:br>
              <a:rPr lang="en-US" sz="3100" b="1" dirty="0">
                <a:solidFill>
                  <a:srgbClr val="474947"/>
                </a:solidFill>
              </a:rPr>
            </a:br>
            <a:r>
              <a:rPr lang="en-US" sz="3100" b="1" dirty="0">
                <a:solidFill>
                  <a:srgbClr val="474947"/>
                </a:solidFill>
              </a:rPr>
              <a:t>IMPERSONATE		</a:t>
            </a:r>
            <a:r>
              <a:rPr lang="en-US" sz="3100" dirty="0">
                <a:solidFill>
                  <a:srgbClr val="474947"/>
                </a:solidFill>
              </a:rPr>
              <a:t>Allows testing as another user</a:t>
            </a:r>
          </a:p>
          <a:p>
            <a:pPr marL="0" indent="0">
              <a:buNone/>
            </a:pPr>
            <a:br>
              <a:rPr lang="en-US" sz="3100" b="1" dirty="0">
                <a:solidFill>
                  <a:srgbClr val="474947"/>
                </a:solidFill>
              </a:rPr>
            </a:br>
            <a:r>
              <a:rPr lang="en-US" sz="3100" b="1" dirty="0">
                <a:solidFill>
                  <a:srgbClr val="474947"/>
                </a:solidFill>
              </a:rPr>
              <a:t>CONNECT ALL DATABASES		</a:t>
            </a:r>
            <a:r>
              <a:rPr lang="en-US" sz="3100" dirty="0">
                <a:solidFill>
                  <a:srgbClr val="474947"/>
                </a:solidFill>
              </a:rPr>
              <a:t>Allows the login to set any database context (USE) but grants no other rights in each database, potentially appropriate for day-to-day accounts</a:t>
            </a:r>
          </a:p>
          <a:p>
            <a:pPr marL="0" lvl="0" indent="0">
              <a:buNone/>
            </a:pPr>
            <a:br>
              <a:rPr lang="en-US" sz="3100" b="1" dirty="0">
                <a:solidFill>
                  <a:srgbClr val="474947"/>
                </a:solidFill>
              </a:rPr>
            </a:br>
            <a:r>
              <a:rPr lang="en-US" sz="3100" b="1" dirty="0">
                <a:solidFill>
                  <a:srgbClr val="474947"/>
                </a:solidFill>
              </a:rPr>
              <a:t>SELECT ALL USER SECURABLES</a:t>
            </a:r>
            <a:r>
              <a:rPr lang="en-US" sz="3100" dirty="0">
                <a:solidFill>
                  <a:srgbClr val="474947"/>
                </a:solidFill>
              </a:rPr>
              <a:t>	SELECT from all objects in ALL </a:t>
            </a:r>
            <a:r>
              <a:rPr lang="en-US" sz="3100" dirty="0" err="1">
                <a:solidFill>
                  <a:srgbClr val="474947"/>
                </a:solidFill>
              </a:rPr>
              <a:t>db’s</a:t>
            </a:r>
            <a:r>
              <a:rPr lang="en-US" sz="3100" dirty="0">
                <a:solidFill>
                  <a:srgbClr val="474947"/>
                </a:solidFill>
              </a:rPr>
              <a:t>, potentially appropriate for day-to-day accounts</a:t>
            </a:r>
          </a:p>
          <a:p>
            <a:pPr marL="0" lvl="0" indent="0">
              <a:buNone/>
            </a:pPr>
            <a:endParaRPr lang="en-US" sz="3100" dirty="0">
              <a:solidFill>
                <a:srgbClr val="474947"/>
              </a:solidFill>
            </a:endParaRPr>
          </a:p>
        </p:txBody>
      </p:sp>
      <p:sp>
        <p:nvSpPr>
          <p:cNvPr id="4" name="Title 2">
            <a:extLst>
              <a:ext uri="{FF2B5EF4-FFF2-40B4-BE49-F238E27FC236}">
                <a16:creationId xmlns:a16="http://schemas.microsoft.com/office/drawing/2014/main" id="{B1CFAC07-A183-48AC-AD1E-22487850C786}"/>
              </a:ext>
            </a:extLst>
          </p:cNvPr>
          <p:cNvSpPr>
            <a:spLocks noGrp="1"/>
          </p:cNvSpPr>
          <p:nvPr>
            <p:ph type="title"/>
          </p:nvPr>
        </p:nvSpPr>
        <p:spPr>
          <a:xfrm>
            <a:off x="152400" y="0"/>
            <a:ext cx="12192000" cy="762000"/>
          </a:xfrm>
        </p:spPr>
        <p:txBody>
          <a:bodyPr/>
          <a:lstStyle/>
          <a:p>
            <a:r>
              <a:rPr lang="en-US" b="1" cap="all" dirty="0">
                <a:solidFill>
                  <a:srgbClr val="3D156F"/>
                </a:solidFill>
              </a:rPr>
              <a:t>More USEFUL permissions</a:t>
            </a:r>
            <a:endParaRPr lang="en-US" dirty="0"/>
          </a:p>
        </p:txBody>
      </p:sp>
    </p:spTree>
    <p:extLst>
      <p:ext uri="{BB962C8B-B14F-4D97-AF65-F5344CB8AC3E}">
        <p14:creationId xmlns:p14="http://schemas.microsoft.com/office/powerpoint/2010/main" val="2099224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762000" y="828676"/>
            <a:ext cx="10820400" cy="5648324"/>
          </a:xfrm>
        </p:spPr>
        <p:txBody>
          <a:bodyPr>
            <a:normAutofit fontScale="92500"/>
          </a:bodyPr>
          <a:lstStyle/>
          <a:p>
            <a:r>
              <a:rPr lang="en-US" sz="4000" dirty="0">
                <a:solidFill>
                  <a:srgbClr val="474947"/>
                </a:solidFill>
              </a:rPr>
              <a:t>All Administrators (including DBA’s) should have two accounts: </a:t>
            </a:r>
            <a:br>
              <a:rPr lang="en-US" sz="4000" dirty="0">
                <a:solidFill>
                  <a:srgbClr val="474947"/>
                </a:solidFill>
              </a:rPr>
            </a:br>
            <a:r>
              <a:rPr lang="en-US" sz="4000" dirty="0">
                <a:solidFill>
                  <a:srgbClr val="474947"/>
                </a:solidFill>
              </a:rPr>
              <a:t>one for </a:t>
            </a:r>
            <a:r>
              <a:rPr lang="en-US" sz="4000" b="1" dirty="0">
                <a:solidFill>
                  <a:srgbClr val="474947"/>
                </a:solidFill>
              </a:rPr>
              <a:t>day-to-day</a:t>
            </a:r>
            <a:r>
              <a:rPr lang="en-US" sz="4000" dirty="0">
                <a:solidFill>
                  <a:srgbClr val="474947"/>
                </a:solidFill>
              </a:rPr>
              <a:t> workstation/email access, </a:t>
            </a:r>
            <a:br>
              <a:rPr lang="en-US" sz="4000" dirty="0">
                <a:solidFill>
                  <a:srgbClr val="474947"/>
                </a:solidFill>
              </a:rPr>
            </a:br>
            <a:r>
              <a:rPr lang="en-US" sz="4000" dirty="0">
                <a:solidFill>
                  <a:srgbClr val="474947"/>
                </a:solidFill>
              </a:rPr>
              <a:t>one for </a:t>
            </a:r>
            <a:r>
              <a:rPr lang="en-US" sz="4000" b="1" dirty="0">
                <a:solidFill>
                  <a:srgbClr val="474947"/>
                </a:solidFill>
              </a:rPr>
              <a:t>production</a:t>
            </a:r>
            <a:r>
              <a:rPr lang="en-US" sz="4000" dirty="0">
                <a:solidFill>
                  <a:srgbClr val="474947"/>
                </a:solidFill>
              </a:rPr>
              <a:t> admin-level access. </a:t>
            </a:r>
          </a:p>
          <a:p>
            <a:r>
              <a:rPr lang="en-US" sz="4000" dirty="0">
                <a:solidFill>
                  <a:srgbClr val="474947"/>
                </a:solidFill>
              </a:rPr>
              <a:t>Day-to-day accounts may have read-only access to non-sensitive databases, including system metadata, job status, logs, etc.</a:t>
            </a:r>
          </a:p>
          <a:p>
            <a:r>
              <a:rPr lang="en-US" sz="4000" dirty="0">
                <a:solidFill>
                  <a:srgbClr val="474947"/>
                </a:solidFill>
              </a:rPr>
              <a:t>The same domain accounts that have production access should not have VPN/remote access. </a:t>
            </a:r>
          </a:p>
          <a:p>
            <a:endParaRPr lang="en-US" sz="4000" dirty="0">
              <a:solidFill>
                <a:srgbClr val="474947"/>
              </a:solidFill>
            </a:endParaRPr>
          </a:p>
        </p:txBody>
      </p:sp>
      <p:sp>
        <p:nvSpPr>
          <p:cNvPr id="4" name="Title 2">
            <a:extLst>
              <a:ext uri="{FF2B5EF4-FFF2-40B4-BE49-F238E27FC236}">
                <a16:creationId xmlns:a16="http://schemas.microsoft.com/office/drawing/2014/main" id="{B1CFAC07-A183-48AC-AD1E-22487850C786}"/>
              </a:ext>
            </a:extLst>
          </p:cNvPr>
          <p:cNvSpPr>
            <a:spLocks noGrp="1"/>
          </p:cNvSpPr>
          <p:nvPr>
            <p:ph type="title"/>
          </p:nvPr>
        </p:nvSpPr>
        <p:spPr>
          <a:xfrm>
            <a:off x="152400" y="0"/>
            <a:ext cx="12192000" cy="762000"/>
          </a:xfrm>
        </p:spPr>
        <p:txBody>
          <a:bodyPr/>
          <a:lstStyle/>
          <a:p>
            <a:r>
              <a:rPr lang="en-US" b="1" cap="all" dirty="0">
                <a:solidFill>
                  <a:srgbClr val="3D156F"/>
                </a:solidFill>
              </a:rPr>
              <a:t>GOTTA KEEP EM SEPARATED</a:t>
            </a:r>
            <a:endParaRPr lang="en-US" dirty="0"/>
          </a:p>
        </p:txBody>
      </p:sp>
    </p:spTree>
    <p:extLst>
      <p:ext uri="{BB962C8B-B14F-4D97-AF65-F5344CB8AC3E}">
        <p14:creationId xmlns:p14="http://schemas.microsoft.com/office/powerpoint/2010/main" val="935594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762000" y="828676"/>
            <a:ext cx="10820400" cy="5648324"/>
          </a:xfrm>
        </p:spPr>
        <p:txBody>
          <a:bodyPr>
            <a:normAutofit/>
          </a:bodyPr>
          <a:lstStyle/>
          <a:p>
            <a:pPr marL="0" lvl="0" indent="0">
              <a:buNone/>
            </a:pPr>
            <a:r>
              <a:rPr lang="en-US" sz="3200" b="1" dirty="0">
                <a:solidFill>
                  <a:srgbClr val="474947"/>
                </a:solidFill>
              </a:rPr>
              <a:t>CONTROL SERVER</a:t>
            </a:r>
            <a:r>
              <a:rPr lang="en-US" sz="2800" dirty="0">
                <a:solidFill>
                  <a:srgbClr val="474947"/>
                </a:solidFill>
              </a:rPr>
              <a:t>		Effective the same as sysadmin. </a:t>
            </a:r>
            <a:br>
              <a:rPr lang="en-US" sz="2800" dirty="0">
                <a:solidFill>
                  <a:srgbClr val="474947"/>
                </a:solidFill>
              </a:rPr>
            </a:br>
            <a:r>
              <a:rPr lang="en-US" sz="2800" dirty="0">
                <a:solidFill>
                  <a:srgbClr val="474947"/>
                </a:solidFill>
              </a:rPr>
              <a:t>										Not for non-admins.*</a:t>
            </a:r>
          </a:p>
          <a:p>
            <a:pPr marL="0" indent="0">
              <a:buNone/>
            </a:pPr>
            <a:r>
              <a:rPr lang="en-US" sz="3200" b="1" dirty="0">
                <a:solidFill>
                  <a:srgbClr val="474947"/>
                </a:solidFill>
              </a:rPr>
              <a:t>CONTROL DATABASE</a:t>
            </a:r>
            <a:r>
              <a:rPr lang="en-US" sz="2800" dirty="0">
                <a:solidFill>
                  <a:srgbClr val="474947"/>
                </a:solidFill>
              </a:rPr>
              <a:t>	Effective the same as </a:t>
            </a:r>
            <a:r>
              <a:rPr lang="en-US" sz="2800" dirty="0" err="1">
                <a:solidFill>
                  <a:srgbClr val="474947"/>
                </a:solidFill>
              </a:rPr>
              <a:t>db_owner</a:t>
            </a:r>
            <a:r>
              <a:rPr lang="en-US" sz="2800" dirty="0">
                <a:solidFill>
                  <a:srgbClr val="474947"/>
                </a:solidFill>
              </a:rPr>
              <a:t>. </a:t>
            </a:r>
            <a:br>
              <a:rPr lang="en-US" sz="2800" dirty="0">
                <a:solidFill>
                  <a:srgbClr val="474947"/>
                </a:solidFill>
              </a:rPr>
            </a:br>
            <a:r>
              <a:rPr lang="en-US" sz="2800" dirty="0">
                <a:solidFill>
                  <a:srgbClr val="474947"/>
                </a:solidFill>
              </a:rPr>
              <a:t>										Not for non-admins.*</a:t>
            </a:r>
          </a:p>
          <a:p>
            <a:pPr marL="0" indent="0">
              <a:buNone/>
            </a:pPr>
            <a:endParaRPr lang="en-US" sz="2800" dirty="0">
              <a:solidFill>
                <a:srgbClr val="474947"/>
              </a:solidFill>
            </a:endParaRPr>
          </a:p>
          <a:p>
            <a:pPr marL="0" lvl="0" indent="0">
              <a:buNone/>
            </a:pPr>
            <a:r>
              <a:rPr lang="en-US" sz="3200" dirty="0">
                <a:solidFill>
                  <a:srgbClr val="474947"/>
                </a:solidFill>
              </a:rPr>
              <a:t>*One minor difference. CONTROL permissions can be affected by DENY, but sysadmin/</a:t>
            </a:r>
            <a:r>
              <a:rPr lang="en-US" sz="3200" dirty="0" err="1">
                <a:solidFill>
                  <a:srgbClr val="474947"/>
                </a:solidFill>
              </a:rPr>
              <a:t>db_owner</a:t>
            </a:r>
            <a:r>
              <a:rPr lang="en-US" sz="3200" dirty="0">
                <a:solidFill>
                  <a:srgbClr val="474947"/>
                </a:solidFill>
              </a:rPr>
              <a:t> cannot. </a:t>
            </a:r>
            <a:br>
              <a:rPr lang="en-US" sz="3200" dirty="0">
                <a:solidFill>
                  <a:srgbClr val="474947"/>
                </a:solidFill>
              </a:rPr>
            </a:br>
            <a:endParaRPr lang="en-US" sz="3200" dirty="0">
              <a:solidFill>
                <a:srgbClr val="474947"/>
              </a:solidFill>
            </a:endParaRPr>
          </a:p>
          <a:p>
            <a:pPr marL="0" lvl="0" indent="0">
              <a:buNone/>
            </a:pPr>
            <a:r>
              <a:rPr lang="en-US" sz="3200" dirty="0">
                <a:solidFill>
                  <a:srgbClr val="474947"/>
                </a:solidFill>
              </a:rPr>
              <a:t>Let’s demonstrate…</a:t>
            </a:r>
          </a:p>
        </p:txBody>
      </p:sp>
      <p:sp>
        <p:nvSpPr>
          <p:cNvPr id="4" name="Title 2">
            <a:extLst>
              <a:ext uri="{FF2B5EF4-FFF2-40B4-BE49-F238E27FC236}">
                <a16:creationId xmlns:a16="http://schemas.microsoft.com/office/drawing/2014/main" id="{B1CFAC07-A183-48AC-AD1E-22487850C786}"/>
              </a:ext>
            </a:extLst>
          </p:cNvPr>
          <p:cNvSpPr>
            <a:spLocks noGrp="1"/>
          </p:cNvSpPr>
          <p:nvPr>
            <p:ph type="title"/>
          </p:nvPr>
        </p:nvSpPr>
        <p:spPr>
          <a:xfrm>
            <a:off x="152400" y="0"/>
            <a:ext cx="12192000" cy="762000"/>
          </a:xfrm>
        </p:spPr>
        <p:txBody>
          <a:bodyPr/>
          <a:lstStyle/>
          <a:p>
            <a:r>
              <a:rPr lang="en-US" b="1" cap="all" dirty="0">
                <a:solidFill>
                  <a:srgbClr val="3D156F"/>
                </a:solidFill>
              </a:rPr>
              <a:t>CONTROL permissions</a:t>
            </a:r>
            <a:endParaRPr lang="en-US" dirty="0"/>
          </a:p>
        </p:txBody>
      </p:sp>
    </p:spTree>
    <p:extLst>
      <p:ext uri="{BB962C8B-B14F-4D97-AF65-F5344CB8AC3E}">
        <p14:creationId xmlns:p14="http://schemas.microsoft.com/office/powerpoint/2010/main" val="3823855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E3A583-B048-4801-B712-D831BA69CB9B}"/>
              </a:ext>
            </a:extLst>
          </p:cNvPr>
          <p:cNvSpPr>
            <a:spLocks noGrp="1"/>
          </p:cNvSpPr>
          <p:nvPr>
            <p:ph type="title"/>
          </p:nvPr>
        </p:nvSpPr>
        <p:spPr/>
        <p:txBody>
          <a:bodyPr/>
          <a:lstStyle/>
          <a:p>
            <a:r>
              <a:rPr lang="en-US" b="1" cap="all" dirty="0">
                <a:solidFill>
                  <a:srgbClr val="3D156F"/>
                </a:solidFill>
              </a:rPr>
              <a:t>Testing Permissions with EXECUTE AS</a:t>
            </a:r>
            <a:endParaRPr lang="en-US" dirty="0"/>
          </a:p>
        </p:txBody>
      </p:sp>
      <p:sp>
        <p:nvSpPr>
          <p:cNvPr id="2" name="Content Placeholder 1"/>
          <p:cNvSpPr>
            <a:spLocks noGrp="1"/>
          </p:cNvSpPr>
          <p:nvPr>
            <p:ph idx="1"/>
          </p:nvPr>
        </p:nvSpPr>
        <p:spPr>
          <a:xfrm>
            <a:off x="609600" y="990601"/>
            <a:ext cx="10972800" cy="5562599"/>
          </a:xfrm>
        </p:spPr>
        <p:txBody>
          <a:bodyPr>
            <a:normAutofit fontScale="92500" lnSpcReduction="10000"/>
          </a:bodyPr>
          <a:lstStyle/>
          <a:p>
            <a:pPr marL="0" indent="0">
              <a:buNone/>
            </a:pPr>
            <a:r>
              <a:rPr lang="en-US" sz="3200" dirty="0">
                <a:solidFill>
                  <a:srgbClr val="0000FF"/>
                </a:solidFill>
                <a:latin typeface="Consolas" panose="020B0609020204030204" pitchFamily="49" charset="0"/>
              </a:rPr>
              <a:t>USE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[master]</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CREATE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LOGIN</a:t>
            </a:r>
            <a:r>
              <a:rPr lang="en-US" sz="3200" dirty="0">
                <a:solidFill>
                  <a:srgbClr val="000000"/>
                </a:solidFill>
                <a:latin typeface="Consolas" panose="020B0609020204030204" pitchFamily="49" charset="0"/>
              </a:rPr>
              <a:t> [domain\username] </a:t>
            </a:r>
            <a:r>
              <a:rPr lang="en-US" sz="3200" dirty="0">
                <a:solidFill>
                  <a:srgbClr val="0000FF"/>
                </a:solidFill>
                <a:latin typeface="Consolas" panose="020B0609020204030204" pitchFamily="49" charset="0"/>
              </a:rPr>
              <a:t>FROM</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WINDOWS</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GO</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GRANT</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CONTROL</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SERVER</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srgbClr val="000000"/>
                </a:solidFill>
                <a:latin typeface="Consolas" panose="020B0609020204030204" pitchFamily="49" charset="0"/>
              </a:rPr>
              <a:t> [domain\username]</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DENY</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SERVER</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STATE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srgbClr val="000000"/>
                </a:solidFill>
                <a:latin typeface="Consolas" panose="020B0609020204030204" pitchFamily="49" charset="0"/>
              </a:rPr>
              <a:t> [domain\username]</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GO</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EXECUTE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AS</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LOGIN</a:t>
            </a:r>
            <a:r>
              <a:rPr lang="en-US" sz="3200" dirty="0">
                <a:solidFill>
                  <a:srgbClr val="000000"/>
                </a:solidFill>
                <a:latin typeface="Consolas" panose="020B0609020204030204" pitchFamily="49" charset="0"/>
              </a:rPr>
              <a:t> </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FF0000"/>
                </a:solidFill>
                <a:latin typeface="Consolas" panose="020B0609020204030204" pitchFamily="49" charset="0"/>
              </a:rPr>
              <a:t>'domain\username'</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SELECT</a:t>
            </a:r>
            <a:r>
              <a:rPr lang="en-US" sz="3200" dirty="0">
                <a:solidFill>
                  <a:srgbClr val="000000"/>
                </a:solidFill>
                <a:latin typeface="Consolas" panose="020B0609020204030204" pitchFamily="49" charset="0"/>
              </a:rPr>
              <a:t> </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FROM</a:t>
            </a:r>
            <a:r>
              <a:rPr lang="en-US" sz="3200" dirty="0">
                <a:solidFill>
                  <a:srgbClr val="000000"/>
                </a:solidFill>
                <a:latin typeface="Consolas" panose="020B0609020204030204" pitchFamily="49" charset="0"/>
              </a:rPr>
              <a:t> </a:t>
            </a:r>
            <a:r>
              <a:rPr lang="en-US" sz="3200" dirty="0" err="1">
                <a:solidFill>
                  <a:schemeClr val="tx1"/>
                </a:solidFill>
                <a:latin typeface="Consolas" panose="020B0609020204030204" pitchFamily="49" charset="0"/>
              </a:rPr>
              <a:t>sys.dm_exec_cached_plans</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008000"/>
                </a:solidFill>
                <a:latin typeface="Consolas" panose="020B0609020204030204" pitchFamily="49" charset="0"/>
              </a:rPr>
              <a:t>--Fails</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GO</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REVERT</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008000"/>
                </a:solidFill>
                <a:latin typeface="Consolas" panose="020B0609020204030204" pitchFamily="49" charset="0"/>
              </a:rPr>
              <a:t>--Reverts the EXECUTE AS</a:t>
            </a:r>
            <a:endParaRPr lang="en-US" sz="3200" dirty="0">
              <a:solidFill>
                <a:srgbClr val="000000"/>
              </a:solidFill>
              <a:latin typeface="Consolas" panose="020B0609020204030204" pitchFamily="49" charset="0"/>
            </a:endParaRPr>
          </a:p>
          <a:p>
            <a:pPr marL="0" indent="0">
              <a:buNone/>
            </a:pPr>
            <a:r>
              <a:rPr lang="en-US" sz="3200" dirty="0">
                <a:solidFill>
                  <a:srgbClr val="0000FF"/>
                </a:solidFill>
                <a:latin typeface="Consolas" panose="020B0609020204030204" pitchFamily="49" charset="0"/>
              </a:rPr>
              <a:t>GO</a:t>
            </a:r>
            <a:endParaRPr lang="en-US" sz="3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284362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5892C9-1EC7-4448-9C8F-FD719017B81C}"/>
              </a:ext>
            </a:extLst>
          </p:cNvPr>
          <p:cNvSpPr>
            <a:spLocks noGrp="1"/>
          </p:cNvSpPr>
          <p:nvPr>
            <p:ph type="title"/>
          </p:nvPr>
        </p:nvSpPr>
        <p:spPr/>
        <p:txBody>
          <a:bodyPr/>
          <a:lstStyle/>
          <a:p>
            <a:r>
              <a:rPr lang="en-US" b="1" cap="all" dirty="0">
                <a:solidFill>
                  <a:srgbClr val="3D156F"/>
                </a:solidFill>
              </a:rPr>
              <a:t>Testing Permissions with EXECUTE AS</a:t>
            </a:r>
            <a:endParaRPr lang="en-US" dirty="0"/>
          </a:p>
        </p:txBody>
      </p:sp>
      <p:sp>
        <p:nvSpPr>
          <p:cNvPr id="2" name="Content Placeholder 1"/>
          <p:cNvSpPr>
            <a:spLocks noGrp="1"/>
          </p:cNvSpPr>
          <p:nvPr>
            <p:ph idx="1"/>
          </p:nvPr>
        </p:nvSpPr>
        <p:spPr>
          <a:xfrm>
            <a:off x="609600" y="990601"/>
            <a:ext cx="10972800" cy="5486399"/>
          </a:xfrm>
        </p:spPr>
        <p:txBody>
          <a:bodyPr>
            <a:normAutofit fontScale="85000" lnSpcReduction="10000"/>
          </a:bodyPr>
          <a:lstStyle/>
          <a:p>
            <a:r>
              <a:rPr lang="en-US" sz="3600" dirty="0"/>
              <a:t>EXECUTE AS makes it possible for you to simulate the permissions of another principal in your current session. </a:t>
            </a:r>
          </a:p>
          <a:p>
            <a:r>
              <a:rPr lang="en-US" sz="3600" dirty="0"/>
              <a:t>Always follow an EXECUTE AS with a REVERT, which stops impersonation. A REVERT affects only one EXECUTE AS.</a:t>
            </a:r>
          </a:p>
          <a:p>
            <a:r>
              <a:rPr lang="en-US" sz="3600" dirty="0"/>
              <a:t>During testing, display what principal you are:</a:t>
            </a:r>
            <a:br>
              <a:rPr lang="en-US" sz="3600" dirty="0"/>
            </a:br>
            <a:endParaRPr lang="en-US" sz="3600" dirty="0"/>
          </a:p>
          <a:p>
            <a:pPr marL="0" indent="0">
              <a:buNone/>
            </a:pPr>
            <a:r>
              <a:rPr lang="en-US" sz="3200" dirty="0">
                <a:solidFill>
                  <a:srgbClr val="0000FF"/>
                </a:solidFill>
                <a:latin typeface="Consolas" panose="020B0609020204030204" pitchFamily="49" charset="0"/>
              </a:rPr>
              <a:t>	SELECT</a:t>
            </a:r>
            <a:r>
              <a:rPr lang="en-US" sz="3200" dirty="0">
                <a:solidFill>
                  <a:srgbClr val="000000"/>
                </a:solidFill>
                <a:latin typeface="Consolas" panose="020B0609020204030204" pitchFamily="49" charset="0"/>
              </a:rPr>
              <a:t> </a:t>
            </a:r>
            <a:r>
              <a:rPr lang="en-US" sz="3200" dirty="0">
                <a:solidFill>
                  <a:srgbClr val="FF00FF"/>
                </a:solidFill>
                <a:latin typeface="Consolas" panose="020B0609020204030204" pitchFamily="49" charset="0"/>
              </a:rPr>
              <a:t>ORIGINAL_LOGIN</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FF00FF"/>
                </a:solidFill>
                <a:latin typeface="Consolas" panose="020B0609020204030204" pitchFamily="49" charset="0"/>
              </a:rPr>
              <a:t>CURRENT_USER</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endParaRPr lang="en-US" dirty="0"/>
          </a:p>
          <a:p>
            <a:r>
              <a:rPr lang="en-US" sz="3300" dirty="0"/>
              <a:t> </a:t>
            </a:r>
            <a:r>
              <a:rPr lang="en-US" sz="3300" dirty="0">
                <a:solidFill>
                  <a:srgbClr val="FF00FF"/>
                </a:solidFill>
                <a:latin typeface="Consolas" panose="020B0609020204030204" pitchFamily="49" charset="0"/>
              </a:rPr>
              <a:t>ORIGINAL_LOGIN</a:t>
            </a:r>
            <a:r>
              <a:rPr lang="en-US" sz="3300" dirty="0">
                <a:solidFill>
                  <a:srgbClr val="808080"/>
                </a:solidFill>
                <a:latin typeface="Consolas" panose="020B0609020204030204" pitchFamily="49" charset="0"/>
              </a:rPr>
              <a:t>() </a:t>
            </a:r>
            <a:r>
              <a:rPr lang="en-US" sz="3300" dirty="0"/>
              <a:t>The name of the login with which you actually connected. This will not change even after you use EXECUTE AS USER or EXECUTE AS LOGIN. </a:t>
            </a:r>
          </a:p>
          <a:p>
            <a:r>
              <a:rPr lang="en-US" sz="3300" dirty="0"/>
              <a:t> </a:t>
            </a:r>
            <a:r>
              <a:rPr lang="en-US" sz="3300" dirty="0">
                <a:solidFill>
                  <a:srgbClr val="FF00FF"/>
                </a:solidFill>
                <a:latin typeface="Consolas" panose="020B0609020204030204" pitchFamily="49" charset="0"/>
              </a:rPr>
              <a:t>CURRENT_USER</a:t>
            </a:r>
            <a:r>
              <a:rPr lang="en-US" sz="3300" dirty="0"/>
              <a:t>. The name of the user you have assumed.</a:t>
            </a:r>
          </a:p>
        </p:txBody>
      </p:sp>
    </p:spTree>
    <p:extLst>
      <p:ext uri="{BB962C8B-B14F-4D97-AF65-F5344CB8AC3E}">
        <p14:creationId xmlns:p14="http://schemas.microsoft.com/office/powerpoint/2010/main" val="2201520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474A0-FA5B-47A6-A576-BB79693BB764}"/>
              </a:ext>
            </a:extLst>
          </p:cNvPr>
          <p:cNvSpPr>
            <a:spLocks noGrp="1"/>
          </p:cNvSpPr>
          <p:nvPr>
            <p:ph type="title"/>
          </p:nvPr>
        </p:nvSpPr>
        <p:spPr/>
        <p:txBody>
          <a:bodyPr/>
          <a:lstStyle/>
          <a:p>
            <a:r>
              <a:rPr lang="en-US" b="1" cap="all" dirty="0">
                <a:solidFill>
                  <a:srgbClr val="3D156F"/>
                </a:solidFill>
              </a:rPr>
              <a:t>SQL</a:t>
            </a:r>
            <a:r>
              <a:rPr lang="en-US" dirty="0"/>
              <a:t> </a:t>
            </a:r>
            <a:r>
              <a:rPr lang="en-US" b="1" cap="all" dirty="0">
                <a:solidFill>
                  <a:srgbClr val="3D156F"/>
                </a:solidFill>
              </a:rPr>
              <a:t>INJECTION</a:t>
            </a:r>
          </a:p>
        </p:txBody>
      </p:sp>
      <p:pic>
        <p:nvPicPr>
          <p:cNvPr id="4" name="Content Placeholder 3" descr="A webcomic from the popular XKCD comic: https://xkcd.com/327/&#10;&#10;In it, we learn that someone named their child &quot;Robert'); DROP TABLE Students;--&quot; as a SQL injection attack, which is hilarious!&#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028" y="1353531"/>
            <a:ext cx="11198769" cy="3447069"/>
          </a:xfrm>
        </p:spPr>
      </p:pic>
      <p:sp>
        <p:nvSpPr>
          <p:cNvPr id="2" name="Rectangle 1" descr="A webcomic from the popular XKCD comic: https://xkcd.com/327/&#10;&#10;In it, we learn that someone named their child &quot;Robert'); DROP TABLE Students;--&quot; as a SQL injection attack, which is hilarious!&#10;"/>
          <p:cNvSpPr/>
          <p:nvPr/>
        </p:nvSpPr>
        <p:spPr>
          <a:xfrm>
            <a:off x="4800600" y="5105400"/>
            <a:ext cx="2364750" cy="369332"/>
          </a:xfrm>
          <a:prstGeom prst="rect">
            <a:avLst/>
          </a:prstGeom>
        </p:spPr>
        <p:txBody>
          <a:bodyPr wrap="none">
            <a:spAutoFit/>
          </a:bodyPr>
          <a:lstStyle/>
          <a:p>
            <a:r>
              <a:rPr lang="en-US" dirty="0"/>
              <a:t>https://xkcd.com/327/</a:t>
            </a:r>
          </a:p>
        </p:txBody>
      </p:sp>
    </p:spTree>
    <p:extLst>
      <p:ext uri="{BB962C8B-B14F-4D97-AF65-F5344CB8AC3E}">
        <p14:creationId xmlns:p14="http://schemas.microsoft.com/office/powerpoint/2010/main" val="2214576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hotograph of a car whose front license plate has been extended to the entire front bumper, including escape characters as a SQL injection attack against license plate readers. Another funny example of SQL injection."/>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82800" y="762000"/>
            <a:ext cx="8026400" cy="6019800"/>
          </a:xfrm>
        </p:spPr>
      </p:pic>
      <p:sp>
        <p:nvSpPr>
          <p:cNvPr id="3" name="Title 4">
            <a:extLst>
              <a:ext uri="{FF2B5EF4-FFF2-40B4-BE49-F238E27FC236}">
                <a16:creationId xmlns:a16="http://schemas.microsoft.com/office/drawing/2014/main" id="{626BEDFF-BFD3-4393-A547-2F04518F1FFC}"/>
              </a:ext>
            </a:extLst>
          </p:cNvPr>
          <p:cNvSpPr>
            <a:spLocks noGrp="1"/>
          </p:cNvSpPr>
          <p:nvPr>
            <p:ph type="title"/>
          </p:nvPr>
        </p:nvSpPr>
        <p:spPr>
          <a:xfrm>
            <a:off x="0" y="0"/>
            <a:ext cx="12192000" cy="762000"/>
          </a:xfrm>
        </p:spPr>
        <p:txBody>
          <a:bodyPr/>
          <a:lstStyle/>
          <a:p>
            <a:r>
              <a:rPr lang="en-US" b="1" cap="all" dirty="0">
                <a:solidFill>
                  <a:srgbClr val="3D156F"/>
                </a:solidFill>
              </a:rPr>
              <a:t>SQL</a:t>
            </a:r>
            <a:r>
              <a:rPr lang="en-US" dirty="0"/>
              <a:t> </a:t>
            </a:r>
            <a:r>
              <a:rPr lang="en-US" b="1" cap="all" dirty="0">
                <a:solidFill>
                  <a:srgbClr val="3D156F"/>
                </a:solidFill>
              </a:rPr>
              <a:t>INJECTION</a:t>
            </a:r>
          </a:p>
        </p:txBody>
      </p:sp>
    </p:spTree>
    <p:extLst>
      <p:ext uri="{BB962C8B-B14F-4D97-AF65-F5344CB8AC3E}">
        <p14:creationId xmlns:p14="http://schemas.microsoft.com/office/powerpoint/2010/main" val="3629891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EC022-5889-402B-9547-8C93A9F78457}"/>
              </a:ext>
            </a:extLst>
          </p:cNvPr>
          <p:cNvSpPr>
            <a:spLocks noGrp="1"/>
          </p:cNvSpPr>
          <p:nvPr>
            <p:ph type="title"/>
          </p:nvPr>
        </p:nvSpPr>
        <p:spPr/>
        <p:txBody>
          <a:bodyPr/>
          <a:lstStyle/>
          <a:p>
            <a:r>
              <a:rPr lang="en-US" b="1" cap="all" dirty="0">
                <a:solidFill>
                  <a:srgbClr val="3D156F"/>
                </a:solidFill>
              </a:rPr>
              <a:t>SQL Injection</a:t>
            </a:r>
            <a:endParaRPr lang="en-US" dirty="0"/>
          </a:p>
        </p:txBody>
      </p:sp>
      <p:sp>
        <p:nvSpPr>
          <p:cNvPr id="2" name="Content Placeholder 1"/>
          <p:cNvSpPr>
            <a:spLocks noGrp="1"/>
          </p:cNvSpPr>
          <p:nvPr>
            <p:ph idx="1"/>
          </p:nvPr>
        </p:nvSpPr>
        <p:spPr>
          <a:xfrm>
            <a:off x="609600" y="990601"/>
            <a:ext cx="10972800" cy="5486399"/>
          </a:xfrm>
        </p:spPr>
        <p:txBody>
          <a:bodyPr>
            <a:normAutofit/>
          </a:bodyPr>
          <a:lstStyle/>
          <a:p>
            <a:r>
              <a:rPr lang="en-US" sz="3200" dirty="0"/>
              <a:t>This is a much larger topic with lots of info out there.</a:t>
            </a:r>
          </a:p>
          <a:p>
            <a:r>
              <a:rPr lang="en-US" sz="3200" dirty="0"/>
              <a:t>SQL Server is better than some RDBMS platforms but is not immune to SQL Injection attacks made possible by security-ignorant development.</a:t>
            </a:r>
          </a:p>
          <a:p>
            <a:r>
              <a:rPr lang="en-US" sz="3200" dirty="0"/>
              <a:t>Developers must be aware of SQL Injection-blocking patterns on public websites:</a:t>
            </a:r>
          </a:p>
          <a:p>
            <a:pPr lvl="1"/>
            <a:r>
              <a:rPr lang="en-US" sz="2800" dirty="0">
                <a:solidFill>
                  <a:schemeClr val="tx1"/>
                </a:solidFill>
              </a:rPr>
              <a:t>Parameterize the input from the website (use </a:t>
            </a:r>
            <a:r>
              <a:rPr lang="en-US" sz="2800" dirty="0" err="1">
                <a:solidFill>
                  <a:schemeClr val="tx1"/>
                </a:solidFill>
              </a:rPr>
              <a:t>sprocs</a:t>
            </a:r>
            <a:r>
              <a:rPr lang="en-US" sz="2800" dirty="0">
                <a:solidFill>
                  <a:schemeClr val="tx1"/>
                </a:solidFill>
              </a:rPr>
              <a:t>!)</a:t>
            </a:r>
          </a:p>
          <a:p>
            <a:pPr lvl="1"/>
            <a:r>
              <a:rPr lang="en-US" sz="2800" dirty="0">
                <a:solidFill>
                  <a:schemeClr val="tx1"/>
                </a:solidFill>
              </a:rPr>
              <a:t>Sanitize inputs of special characters</a:t>
            </a:r>
          </a:p>
          <a:p>
            <a:pPr lvl="1"/>
            <a:r>
              <a:rPr lang="en-US" sz="2800" dirty="0">
                <a:solidFill>
                  <a:schemeClr val="tx1"/>
                </a:solidFill>
              </a:rPr>
              <a:t>Don’t run websites logins with more databases permission than needed (again, use </a:t>
            </a:r>
            <a:r>
              <a:rPr lang="en-US" sz="2800" dirty="0" err="1">
                <a:solidFill>
                  <a:schemeClr val="tx1"/>
                </a:solidFill>
              </a:rPr>
              <a:t>sprocs</a:t>
            </a:r>
            <a:r>
              <a:rPr lang="en-US" sz="2800" dirty="0">
                <a:solidFill>
                  <a:schemeClr val="tx1"/>
                </a:solidFill>
              </a:rPr>
              <a:t>!)</a:t>
            </a:r>
          </a:p>
        </p:txBody>
      </p:sp>
    </p:spTree>
    <p:extLst>
      <p:ext uri="{BB962C8B-B14F-4D97-AF65-F5344CB8AC3E}">
        <p14:creationId xmlns:p14="http://schemas.microsoft.com/office/powerpoint/2010/main" val="2711520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A2591-EF1F-4F21-8FE8-068F12DD472C}"/>
              </a:ext>
            </a:extLst>
          </p:cNvPr>
          <p:cNvSpPr>
            <a:spLocks noGrp="1"/>
          </p:cNvSpPr>
          <p:nvPr>
            <p:ph type="title"/>
          </p:nvPr>
        </p:nvSpPr>
        <p:spPr/>
        <p:txBody>
          <a:bodyPr/>
          <a:lstStyle/>
          <a:p>
            <a:r>
              <a:rPr lang="en-US" b="1" cap="all" dirty="0">
                <a:solidFill>
                  <a:srgbClr val="3D156F"/>
                </a:solidFill>
              </a:rPr>
              <a:t>what can you do to prevent SQL Injection?</a:t>
            </a:r>
            <a:endParaRPr lang="en-US" dirty="0"/>
          </a:p>
        </p:txBody>
      </p:sp>
      <p:sp>
        <p:nvSpPr>
          <p:cNvPr id="2" name="Content Placeholder 1"/>
          <p:cNvSpPr>
            <a:spLocks noGrp="1"/>
          </p:cNvSpPr>
          <p:nvPr>
            <p:ph idx="1"/>
          </p:nvPr>
        </p:nvSpPr>
        <p:spPr>
          <a:xfrm>
            <a:off x="609600" y="990601"/>
            <a:ext cx="10972800" cy="5486399"/>
          </a:xfrm>
        </p:spPr>
        <p:txBody>
          <a:bodyPr>
            <a:normAutofit/>
          </a:bodyPr>
          <a:lstStyle/>
          <a:p>
            <a:pPr>
              <a:lnSpc>
                <a:spcPct val="120000"/>
              </a:lnSpc>
            </a:pPr>
            <a:r>
              <a:rPr lang="en-US" sz="3600" dirty="0">
                <a:solidFill>
                  <a:schemeClr val="tx1"/>
                </a:solidFill>
              </a:rPr>
              <a:t>Design tables with appropriate data types and lengths.</a:t>
            </a:r>
          </a:p>
          <a:p>
            <a:pPr>
              <a:lnSpc>
                <a:spcPct val="120000"/>
              </a:lnSpc>
            </a:pPr>
            <a:r>
              <a:rPr lang="en-US" sz="3600" dirty="0">
                <a:solidFill>
                  <a:schemeClr val="tx1"/>
                </a:solidFill>
              </a:rPr>
              <a:t>Insist on stored procedures for public-facing operations like searches. Be aware of what </a:t>
            </a:r>
            <a:r>
              <a:rPr lang="en-US" sz="3600" dirty="0" err="1">
                <a:solidFill>
                  <a:schemeClr val="tx1"/>
                </a:solidFill>
              </a:rPr>
              <a:t>db’s</a:t>
            </a:r>
            <a:r>
              <a:rPr lang="en-US" sz="3600" dirty="0">
                <a:solidFill>
                  <a:schemeClr val="tx1"/>
                </a:solidFill>
              </a:rPr>
              <a:t> have public apps.</a:t>
            </a:r>
          </a:p>
          <a:p>
            <a:pPr>
              <a:lnSpc>
                <a:spcPct val="120000"/>
              </a:lnSpc>
            </a:pPr>
            <a:r>
              <a:rPr lang="en-US" sz="3600" dirty="0">
                <a:solidFill>
                  <a:schemeClr val="tx1"/>
                </a:solidFill>
              </a:rPr>
              <a:t>Insist on stored procedures for Entity Framework (or other ORMs) operations involving 2+ entities.</a:t>
            </a:r>
          </a:p>
        </p:txBody>
      </p:sp>
    </p:spTree>
    <p:extLst>
      <p:ext uri="{BB962C8B-B14F-4D97-AF65-F5344CB8AC3E}">
        <p14:creationId xmlns:p14="http://schemas.microsoft.com/office/powerpoint/2010/main" val="3553502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000" dirty="0"/>
              <a:t>Logins, Users, and Authentication</a:t>
            </a:r>
          </a:p>
          <a:p>
            <a:pPr fontAlgn="base"/>
            <a:r>
              <a:rPr lang="en-US" sz="4000" dirty="0"/>
              <a:t>Roles, “Ownership”, Schemas</a:t>
            </a:r>
          </a:p>
          <a:p>
            <a:pPr fontAlgn="base"/>
            <a:r>
              <a:rPr lang="en-US" sz="4000" dirty="0"/>
              <a:t>Auth to Azure SQL DB</a:t>
            </a:r>
          </a:p>
          <a:p>
            <a:pPr fontAlgn="base"/>
            <a:r>
              <a:rPr lang="en-US" sz="4000" dirty="0"/>
              <a:t>Useful permissions, scenarios</a:t>
            </a:r>
          </a:p>
          <a:p>
            <a:pPr fontAlgn="base"/>
            <a:r>
              <a:rPr lang="en-US" sz="4000" dirty="0"/>
              <a:t>SQL Injection </a:t>
            </a:r>
          </a:p>
          <a:p>
            <a:pPr fontAlgn="base"/>
            <a:r>
              <a:rPr lang="en-US" sz="4000" dirty="0"/>
              <a:t>Demo</a:t>
            </a:r>
            <a:endParaRPr lang="en-CA" sz="4000" dirty="0"/>
          </a:p>
        </p:txBody>
      </p:sp>
    </p:spTree>
    <p:extLst>
      <p:ext uri="{BB962C8B-B14F-4D97-AF65-F5344CB8AC3E}">
        <p14:creationId xmlns:p14="http://schemas.microsoft.com/office/powerpoint/2010/main" val="806837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A2591-EF1F-4F21-8FE8-068F12DD472C}"/>
              </a:ext>
            </a:extLst>
          </p:cNvPr>
          <p:cNvSpPr>
            <a:spLocks noGrp="1"/>
          </p:cNvSpPr>
          <p:nvPr>
            <p:ph type="title"/>
          </p:nvPr>
        </p:nvSpPr>
        <p:spPr/>
        <p:txBody>
          <a:bodyPr/>
          <a:lstStyle/>
          <a:p>
            <a:r>
              <a:rPr lang="en-US" b="1" cap="all" dirty="0">
                <a:solidFill>
                  <a:srgbClr val="3D156F"/>
                </a:solidFill>
              </a:rPr>
              <a:t>what can you do to prevent SQL Injection?</a:t>
            </a:r>
            <a:endParaRPr lang="en-US" dirty="0"/>
          </a:p>
        </p:txBody>
      </p:sp>
      <p:sp>
        <p:nvSpPr>
          <p:cNvPr id="2" name="Content Placeholder 1"/>
          <p:cNvSpPr>
            <a:spLocks noGrp="1"/>
          </p:cNvSpPr>
          <p:nvPr>
            <p:ph idx="1"/>
          </p:nvPr>
        </p:nvSpPr>
        <p:spPr>
          <a:xfrm>
            <a:off x="609600" y="990601"/>
            <a:ext cx="10972800" cy="5486399"/>
          </a:xfrm>
        </p:spPr>
        <p:txBody>
          <a:bodyPr>
            <a:normAutofit fontScale="92500"/>
          </a:bodyPr>
          <a:lstStyle/>
          <a:p>
            <a:pPr>
              <a:lnSpc>
                <a:spcPct val="120000"/>
              </a:lnSpc>
            </a:pPr>
            <a:r>
              <a:rPr lang="en-US" sz="3600" dirty="0">
                <a:solidFill>
                  <a:schemeClr val="tx1"/>
                </a:solidFill>
              </a:rPr>
              <a:t>Avoid apps running with permissions like the </a:t>
            </a:r>
            <a:r>
              <a:rPr lang="en-US" sz="3600" dirty="0" err="1">
                <a:solidFill>
                  <a:schemeClr val="tx1"/>
                </a:solidFill>
              </a:rPr>
              <a:t>db_datareader</a:t>
            </a:r>
            <a:r>
              <a:rPr lang="en-US" sz="3600" dirty="0">
                <a:solidFill>
                  <a:schemeClr val="tx1"/>
                </a:solidFill>
              </a:rPr>
              <a:t> and </a:t>
            </a:r>
            <a:r>
              <a:rPr lang="en-US" sz="3600" dirty="0" err="1">
                <a:solidFill>
                  <a:schemeClr val="tx1"/>
                </a:solidFill>
              </a:rPr>
              <a:t>db_datawriter</a:t>
            </a:r>
            <a:r>
              <a:rPr lang="en-US" sz="3600" dirty="0">
                <a:solidFill>
                  <a:schemeClr val="tx1"/>
                </a:solidFill>
              </a:rPr>
              <a:t> roles, and certainly not </a:t>
            </a:r>
            <a:r>
              <a:rPr lang="en-US" sz="3600" dirty="0" err="1">
                <a:solidFill>
                  <a:schemeClr val="tx1"/>
                </a:solidFill>
              </a:rPr>
              <a:t>db_owner</a:t>
            </a:r>
            <a:r>
              <a:rPr lang="en-US" sz="3600" dirty="0">
                <a:solidFill>
                  <a:schemeClr val="tx1"/>
                </a:solidFill>
              </a:rPr>
              <a:t>.</a:t>
            </a:r>
          </a:p>
          <a:p>
            <a:pPr>
              <a:lnSpc>
                <a:spcPct val="120000"/>
              </a:lnSpc>
            </a:pPr>
            <a:r>
              <a:rPr lang="en-US" sz="3600" dirty="0">
                <a:solidFill>
                  <a:schemeClr val="tx1"/>
                </a:solidFill>
              </a:rPr>
              <a:t>Avoid the use of EXECUTE AS in code, which could allow injected code to execute with elevated security.</a:t>
            </a:r>
          </a:p>
          <a:p>
            <a:pPr>
              <a:lnSpc>
                <a:spcPct val="120000"/>
              </a:lnSpc>
            </a:pPr>
            <a:r>
              <a:rPr lang="en-US" sz="3600" dirty="0"/>
              <a:t>Train </a:t>
            </a:r>
            <a:r>
              <a:rPr lang="en-US" sz="3600" dirty="0" err="1"/>
              <a:t>devs</a:t>
            </a:r>
            <a:r>
              <a:rPr lang="en-US" sz="3600" dirty="0"/>
              <a:t> on patterns of stored procedure parameter sanitizing. Never use </a:t>
            </a:r>
            <a:r>
              <a:rPr lang="en-US" sz="3600" b="1" dirty="0"/>
              <a:t>EXEC()</a:t>
            </a:r>
            <a:r>
              <a:rPr lang="en-US" sz="3600" dirty="0"/>
              <a:t> or </a:t>
            </a:r>
            <a:r>
              <a:rPr lang="en-US" sz="3600" b="1" dirty="0" err="1"/>
              <a:t>sp_executesql</a:t>
            </a:r>
            <a:r>
              <a:rPr lang="en-US" sz="3600" dirty="0"/>
              <a:t> with user-enterable data.</a:t>
            </a:r>
          </a:p>
          <a:p>
            <a:pPr>
              <a:lnSpc>
                <a:spcPct val="120000"/>
              </a:lnSpc>
            </a:pPr>
            <a:endParaRPr lang="en-US" sz="3600" dirty="0">
              <a:solidFill>
                <a:schemeClr val="tx1"/>
              </a:solidFill>
            </a:endParaRPr>
          </a:p>
        </p:txBody>
      </p:sp>
    </p:spTree>
    <p:extLst>
      <p:ext uri="{BB962C8B-B14F-4D97-AF65-F5344CB8AC3E}">
        <p14:creationId xmlns:p14="http://schemas.microsoft.com/office/powerpoint/2010/main" val="3729079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D2CDD-000C-4B79-8F6C-46EFFA21F469}"/>
              </a:ext>
            </a:extLst>
          </p:cNvPr>
          <p:cNvSpPr>
            <a:spLocks noGrp="1"/>
          </p:cNvSpPr>
          <p:nvPr>
            <p:ph type="title"/>
          </p:nvPr>
        </p:nvSpPr>
        <p:spPr/>
        <p:txBody>
          <a:bodyPr/>
          <a:lstStyle/>
          <a:p>
            <a:r>
              <a:rPr lang="en-US" b="1" cap="all" dirty="0">
                <a:solidFill>
                  <a:srgbClr val="3D156F"/>
                </a:solidFill>
              </a:rPr>
              <a:t>what can you do to prevent SQL Injection?</a:t>
            </a:r>
            <a:endParaRPr lang="en-US" dirty="0"/>
          </a:p>
        </p:txBody>
      </p:sp>
      <p:sp>
        <p:nvSpPr>
          <p:cNvPr id="2" name="Content Placeholder 1"/>
          <p:cNvSpPr>
            <a:spLocks noGrp="1"/>
          </p:cNvSpPr>
          <p:nvPr>
            <p:ph idx="1"/>
          </p:nvPr>
        </p:nvSpPr>
        <p:spPr>
          <a:xfrm>
            <a:off x="609600" y="990601"/>
            <a:ext cx="10972800" cy="5714999"/>
          </a:xfrm>
        </p:spPr>
        <p:txBody>
          <a:bodyPr>
            <a:normAutofit/>
          </a:bodyPr>
          <a:lstStyle/>
          <a:p>
            <a:r>
              <a:rPr lang="en-US" sz="4000" dirty="0"/>
              <a:t>Provide links, attention, and visibility to PM’s and Dev’s for SQL Injection awareness.</a:t>
            </a:r>
          </a:p>
          <a:p>
            <a:r>
              <a:rPr lang="en-US" sz="4000" dirty="0"/>
              <a:t>Lobby for penetration testing and SQL Injection detection tasks in sprints.</a:t>
            </a:r>
          </a:p>
          <a:p>
            <a:r>
              <a:rPr lang="en-US" sz="4000" dirty="0"/>
              <a:t>With Azure SQL DB, enable Azure Threat Detection!</a:t>
            </a:r>
          </a:p>
        </p:txBody>
      </p:sp>
    </p:spTree>
    <p:extLst>
      <p:ext uri="{BB962C8B-B14F-4D97-AF65-F5344CB8AC3E}">
        <p14:creationId xmlns:p14="http://schemas.microsoft.com/office/powerpoint/2010/main" val="929050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2A58A1-4DAA-4BC6-A0C7-1A1FA98804DE}"/>
              </a:ext>
            </a:extLst>
          </p:cNvPr>
          <p:cNvSpPr>
            <a:spLocks noGrp="1"/>
          </p:cNvSpPr>
          <p:nvPr>
            <p:ph type="title"/>
          </p:nvPr>
        </p:nvSpPr>
        <p:spPr/>
        <p:txBody>
          <a:bodyPr/>
          <a:lstStyle/>
          <a:p>
            <a:r>
              <a:rPr lang="en-US" b="1" cap="all" dirty="0">
                <a:solidFill>
                  <a:srgbClr val="3D156F"/>
                </a:solidFill>
              </a:rPr>
              <a:t>AZURE threat detection</a:t>
            </a:r>
            <a:endParaRPr lang="en-US" dirty="0"/>
          </a:p>
        </p:txBody>
      </p:sp>
      <p:sp>
        <p:nvSpPr>
          <p:cNvPr id="2" name="Content Placeholder 1"/>
          <p:cNvSpPr>
            <a:spLocks noGrp="1"/>
          </p:cNvSpPr>
          <p:nvPr>
            <p:ph idx="1"/>
          </p:nvPr>
        </p:nvSpPr>
        <p:spPr/>
        <p:txBody>
          <a:bodyPr>
            <a:normAutofit lnSpcReduction="10000"/>
          </a:bodyPr>
          <a:lstStyle/>
          <a:p>
            <a:r>
              <a:rPr lang="en-US" sz="4000" dirty="0"/>
              <a:t>Azure SQL Database Threat Detection is a security intelligence feature built into the Azure SQL Database, activated with a button click. </a:t>
            </a:r>
          </a:p>
          <a:p>
            <a:endParaRPr lang="en-US" sz="4000" dirty="0"/>
          </a:p>
          <a:p>
            <a:r>
              <a:rPr lang="en-US" sz="4000" dirty="0"/>
              <a:t>Detects potential vulnerabilities such as Potential SQL Injection attacks, brute force attacks, anomalous login patterns, and more.</a:t>
            </a:r>
          </a:p>
        </p:txBody>
      </p:sp>
    </p:spTree>
    <p:extLst>
      <p:ext uri="{BB962C8B-B14F-4D97-AF65-F5344CB8AC3E}">
        <p14:creationId xmlns:p14="http://schemas.microsoft.com/office/powerpoint/2010/main" val="1110406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E9B4-2A11-4131-8CC1-FA5073CD2AB5}"/>
              </a:ext>
            </a:extLst>
          </p:cNvPr>
          <p:cNvSpPr>
            <a:spLocks noGrp="1"/>
          </p:cNvSpPr>
          <p:nvPr>
            <p:ph type="title"/>
          </p:nvPr>
        </p:nvSpPr>
        <p:spPr/>
        <p:txBody>
          <a:bodyPr/>
          <a:lstStyle/>
          <a:p>
            <a:r>
              <a:rPr lang="en-US" b="1" cap="all" dirty="0">
                <a:solidFill>
                  <a:srgbClr val="3D156F"/>
                </a:solidFill>
              </a:rPr>
              <a:t>Feature Restrictions</a:t>
            </a:r>
            <a:endParaRPr lang="en-US" dirty="0"/>
          </a:p>
        </p:txBody>
      </p:sp>
      <p:sp>
        <p:nvSpPr>
          <p:cNvPr id="3" name="Content Placeholder 2">
            <a:extLst>
              <a:ext uri="{FF2B5EF4-FFF2-40B4-BE49-F238E27FC236}">
                <a16:creationId xmlns:a16="http://schemas.microsoft.com/office/drawing/2014/main" id="{55BD690D-97D8-49F1-ABC9-AEACC761BA07}"/>
              </a:ext>
            </a:extLst>
          </p:cNvPr>
          <p:cNvSpPr>
            <a:spLocks noGrp="1"/>
          </p:cNvSpPr>
          <p:nvPr>
            <p:ph idx="1"/>
          </p:nvPr>
        </p:nvSpPr>
        <p:spPr>
          <a:xfrm>
            <a:off x="609600" y="990601"/>
            <a:ext cx="10972800" cy="5486399"/>
          </a:xfrm>
        </p:spPr>
        <p:txBody>
          <a:bodyPr>
            <a:normAutofit fontScale="92500"/>
          </a:bodyPr>
          <a:lstStyle/>
          <a:p>
            <a:r>
              <a:rPr lang="en-US" dirty="0"/>
              <a:t>Azure SQL Database and SQL Server 2019 have a pair of minor </a:t>
            </a:r>
            <a:br>
              <a:rPr lang="en-US" dirty="0"/>
            </a:br>
            <a:r>
              <a:rPr lang="en-US" dirty="0"/>
              <a:t>anti-injection feature to disable a pair of common probing attacks.</a:t>
            </a:r>
          </a:p>
          <a:p>
            <a:r>
              <a:rPr lang="en-US" dirty="0"/>
              <a:t>An injection attack will use delay or error messages to probe for vulnerabilities. An Error Message could contain object names.</a:t>
            </a:r>
          </a:p>
          <a:p>
            <a:r>
              <a:rPr lang="en-US" dirty="0"/>
              <a:t>You can disable WAITFOR and all error messages for a database user or role. For example:</a:t>
            </a:r>
          </a:p>
          <a:p>
            <a:pPr marL="0" indent="0">
              <a:buNone/>
            </a:pPr>
            <a:r>
              <a:rPr lang="en-US" sz="2600" b="1" dirty="0"/>
              <a:t>EXEC </a:t>
            </a:r>
            <a:r>
              <a:rPr lang="en-US" sz="2600" b="1" dirty="0" err="1"/>
              <a:t>sp_add_feature_restriction</a:t>
            </a:r>
            <a:r>
              <a:rPr lang="en-US" sz="2600" b="1" dirty="0"/>
              <a:t> </a:t>
            </a:r>
            <a:r>
              <a:rPr lang="en-US" sz="2600" b="1" dirty="0" err="1"/>
              <a:t>N'ErrorMessages</a:t>
            </a:r>
            <a:r>
              <a:rPr lang="en-US" sz="2600" b="1" dirty="0"/>
              <a:t>', </a:t>
            </a:r>
            <a:r>
              <a:rPr lang="en-US" sz="2600" b="1" dirty="0" err="1"/>
              <a:t>N'User</a:t>
            </a:r>
            <a:r>
              <a:rPr lang="en-US" sz="2600" b="1" dirty="0"/>
              <a:t>', </a:t>
            </a:r>
            <a:r>
              <a:rPr lang="en-US" sz="2600" b="1" dirty="0" err="1"/>
              <a:t>N’WebUser</a:t>
            </a:r>
            <a:r>
              <a:rPr lang="en-US" sz="2600" b="1" dirty="0"/>
              <a:t>’</a:t>
            </a:r>
          </a:p>
          <a:p>
            <a:pPr marL="0" indent="0">
              <a:buNone/>
            </a:pPr>
            <a:r>
              <a:rPr lang="en-US" sz="2600" b="1" dirty="0"/>
              <a:t>EXEC </a:t>
            </a:r>
            <a:r>
              <a:rPr lang="en-US" sz="2600" b="1" dirty="0" err="1"/>
              <a:t>sp_add_feature_restriction</a:t>
            </a:r>
            <a:r>
              <a:rPr lang="en-US" sz="2600" b="1" dirty="0"/>
              <a:t> </a:t>
            </a:r>
            <a:r>
              <a:rPr lang="en-US" sz="2600" b="1" dirty="0" err="1"/>
              <a:t>N’WaitFor</a:t>
            </a:r>
            <a:r>
              <a:rPr lang="en-US" sz="2600" b="1" dirty="0"/>
              <a:t>', </a:t>
            </a:r>
            <a:r>
              <a:rPr lang="en-US" sz="2600" b="1" dirty="0" err="1"/>
              <a:t>N'User</a:t>
            </a:r>
            <a:r>
              <a:rPr lang="en-US" sz="2600" b="1" dirty="0"/>
              <a:t>', </a:t>
            </a:r>
            <a:r>
              <a:rPr lang="en-US" sz="2600" b="1" dirty="0" err="1"/>
              <a:t>N’WebUser</a:t>
            </a:r>
            <a:r>
              <a:rPr lang="en-US" sz="2600" b="1" dirty="0"/>
              <a:t>’</a:t>
            </a:r>
          </a:p>
          <a:p>
            <a:r>
              <a:rPr lang="en-US" dirty="0"/>
              <a:t>Bypassed if running your website as a sysadmin or </a:t>
            </a:r>
            <a:r>
              <a:rPr lang="en-US" dirty="0" err="1"/>
              <a:t>db_owner</a:t>
            </a:r>
            <a:r>
              <a:rPr lang="en-US" dirty="0"/>
              <a:t>!</a:t>
            </a:r>
          </a:p>
          <a:p>
            <a:r>
              <a:rPr lang="en-US" dirty="0"/>
              <a:t>Learn more: </a:t>
            </a:r>
            <a:r>
              <a:rPr lang="en-US" sz="1700" dirty="0">
                <a:hlinkClick r:id="rId2"/>
              </a:rPr>
              <a:t>https://docs.microsoft.com/en-us/azure/sql-database/sql-database-feature-restrictions</a:t>
            </a:r>
            <a:endParaRPr lang="en-US" sz="1700" dirty="0"/>
          </a:p>
        </p:txBody>
      </p:sp>
    </p:spTree>
    <p:extLst>
      <p:ext uri="{BB962C8B-B14F-4D97-AF65-F5344CB8AC3E}">
        <p14:creationId xmlns:p14="http://schemas.microsoft.com/office/powerpoint/2010/main" val="3875344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2A58A1-4DAA-4BC6-A0C7-1A1FA98804DE}"/>
              </a:ext>
            </a:extLst>
          </p:cNvPr>
          <p:cNvSpPr>
            <a:spLocks noGrp="1"/>
          </p:cNvSpPr>
          <p:nvPr>
            <p:ph type="title"/>
          </p:nvPr>
        </p:nvSpPr>
        <p:spPr/>
        <p:txBody>
          <a:bodyPr/>
          <a:lstStyle/>
          <a:p>
            <a:r>
              <a:rPr lang="en-US" b="1" cap="all" dirty="0">
                <a:solidFill>
                  <a:srgbClr val="3D156F"/>
                </a:solidFill>
              </a:rPr>
              <a:t>SSMS Vulnerability Assessment</a:t>
            </a:r>
            <a:endParaRPr lang="en-US" dirty="0"/>
          </a:p>
        </p:txBody>
      </p:sp>
      <p:sp>
        <p:nvSpPr>
          <p:cNvPr id="2" name="Content Placeholder 1"/>
          <p:cNvSpPr>
            <a:spLocks noGrp="1"/>
          </p:cNvSpPr>
          <p:nvPr>
            <p:ph idx="1"/>
          </p:nvPr>
        </p:nvSpPr>
        <p:spPr/>
        <p:txBody>
          <a:bodyPr>
            <a:normAutofit/>
          </a:bodyPr>
          <a:lstStyle/>
          <a:p>
            <a:r>
              <a:rPr lang="en-US" sz="3600" dirty="0"/>
              <a:t>Built into SSMS, there is a Vulnerability Assessment tool available via Object Explorer in each Database -&gt; Tasks.</a:t>
            </a:r>
          </a:p>
          <a:p>
            <a:r>
              <a:rPr lang="en-US" sz="3600" dirty="0"/>
              <a:t>Introduced in SSMS 17.4 in SQL 2017.</a:t>
            </a:r>
          </a:p>
          <a:p>
            <a:r>
              <a:rPr lang="en-US" sz="3600" dirty="0"/>
              <a:t>Many findings have to do with database-level permissions that we’re discussing today: PUBLIC, GUEST, user-defined roles, low-impact roles, orphaned roles, least privilege, and more.</a:t>
            </a:r>
          </a:p>
        </p:txBody>
      </p:sp>
    </p:spTree>
    <p:extLst>
      <p:ext uri="{BB962C8B-B14F-4D97-AF65-F5344CB8AC3E}">
        <p14:creationId xmlns:p14="http://schemas.microsoft.com/office/powerpoint/2010/main" val="1742757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9C3738-F90B-4D5D-B85D-780E5FD36D35}"/>
              </a:ext>
            </a:extLst>
          </p:cNvPr>
          <p:cNvSpPr>
            <a:spLocks noGrp="1"/>
          </p:cNvSpPr>
          <p:nvPr>
            <p:ph type="title"/>
          </p:nvPr>
        </p:nvSpPr>
        <p:spPr/>
        <p:txBody>
          <a:bodyPr/>
          <a:lstStyle/>
          <a:p>
            <a:r>
              <a:rPr lang="en-US" b="1" cap="all" dirty="0">
                <a:solidFill>
                  <a:srgbClr val="3D156F"/>
                </a:solidFill>
              </a:rPr>
              <a:t>Stored procedures</a:t>
            </a:r>
            <a:endParaRPr lang="en-US" dirty="0"/>
          </a:p>
        </p:txBody>
      </p:sp>
      <p:sp>
        <p:nvSpPr>
          <p:cNvPr id="2" name="Content Placeholder 1"/>
          <p:cNvSpPr>
            <a:spLocks noGrp="1"/>
          </p:cNvSpPr>
          <p:nvPr>
            <p:ph idx="1"/>
          </p:nvPr>
        </p:nvSpPr>
        <p:spPr/>
        <p:txBody>
          <a:bodyPr>
            <a:normAutofit lnSpcReduction="10000"/>
          </a:bodyPr>
          <a:lstStyle/>
          <a:p>
            <a:r>
              <a:rPr lang="en-US" sz="3200" dirty="0"/>
              <a:t>Stored procedures require EXECUTE to run, and do not require all underlying object permissions (SELECT, INSERT, DELETE)…</a:t>
            </a:r>
            <a:br>
              <a:rPr lang="en-US" sz="3200" dirty="0"/>
            </a:br>
            <a:endParaRPr lang="en-US" sz="3200" dirty="0"/>
          </a:p>
          <a:p>
            <a:pPr lvl="1"/>
            <a:r>
              <a:rPr lang="en-US" sz="2800" dirty="0">
                <a:solidFill>
                  <a:schemeClr val="tx1"/>
                </a:solidFill>
              </a:rPr>
              <a:t>…provided that the </a:t>
            </a:r>
            <a:r>
              <a:rPr lang="en-US" sz="2800" dirty="0" err="1">
                <a:solidFill>
                  <a:schemeClr val="tx1"/>
                </a:solidFill>
              </a:rPr>
              <a:t>sproc</a:t>
            </a:r>
            <a:r>
              <a:rPr lang="en-US" sz="2800" dirty="0">
                <a:solidFill>
                  <a:schemeClr val="tx1"/>
                </a:solidFill>
              </a:rPr>
              <a:t> doesn’t perform IDENTITY_INSERT on a table, which requires ALTER permissions not abstracted.</a:t>
            </a:r>
          </a:p>
          <a:p>
            <a:pPr lvl="1"/>
            <a:r>
              <a:rPr lang="en-US" sz="2800" dirty="0">
                <a:solidFill>
                  <a:schemeClr val="tx1"/>
                </a:solidFill>
              </a:rPr>
              <a:t>…provided that all the underlying objects have the same ownership chain.  </a:t>
            </a:r>
          </a:p>
          <a:p>
            <a:pPr lvl="1"/>
            <a:r>
              <a:rPr lang="en-US" sz="2800" dirty="0">
                <a:solidFill>
                  <a:schemeClr val="tx1"/>
                </a:solidFill>
              </a:rPr>
              <a:t>…provided that the stored procedures do not use dynamic </a:t>
            </a:r>
            <a:r>
              <a:rPr lang="en-US" sz="2800" dirty="0" err="1">
                <a:solidFill>
                  <a:schemeClr val="tx1"/>
                </a:solidFill>
              </a:rPr>
              <a:t>sql</a:t>
            </a:r>
            <a:r>
              <a:rPr lang="en-US" sz="2800" dirty="0">
                <a:solidFill>
                  <a:schemeClr val="tx1"/>
                </a:solidFill>
              </a:rPr>
              <a:t> commands </a:t>
            </a:r>
            <a:br>
              <a:rPr lang="en-US" sz="2800" dirty="0"/>
            </a:br>
            <a:r>
              <a:rPr lang="en-US" sz="2800" dirty="0">
                <a:solidFill>
                  <a:srgbClr val="0000FF"/>
                </a:solidFill>
                <a:latin typeface="Consolas" panose="020B0609020204030204" pitchFamily="49" charset="0"/>
              </a:rPr>
              <a:t>exec</a:t>
            </a:r>
            <a:r>
              <a:rPr lang="en-US" sz="2800" dirty="0">
                <a:solidFill>
                  <a:srgbClr val="000000"/>
                </a:solidFill>
                <a:latin typeface="Consolas" panose="020B0609020204030204" pitchFamily="49" charset="0"/>
              </a:rPr>
              <a:t> </a:t>
            </a:r>
            <a:r>
              <a:rPr lang="en-US" sz="2800" dirty="0" err="1">
                <a:solidFill>
                  <a:srgbClr val="800000"/>
                </a:solidFill>
                <a:latin typeface="Consolas" panose="020B0609020204030204" pitchFamily="49" charset="0"/>
              </a:rPr>
              <a:t>sp_executesql</a:t>
            </a:r>
            <a:r>
              <a:rPr lang="en-US" sz="2800" dirty="0">
                <a:solidFill>
                  <a:srgbClr val="0000FF"/>
                </a:solidFill>
                <a:latin typeface="Consolas" panose="020B0609020204030204" pitchFamily="49" charset="0"/>
              </a:rPr>
              <a:t> </a:t>
            </a:r>
            <a:r>
              <a:rPr lang="en-US" sz="2800" dirty="0">
                <a:solidFill>
                  <a:srgbClr val="000000"/>
                </a:solidFill>
                <a:latin typeface="Consolas" panose="020B0609020204030204" pitchFamily="49" charset="0"/>
              </a:rPr>
              <a:t>@SQL </a:t>
            </a:r>
            <a:r>
              <a:rPr lang="en-US" sz="2800" dirty="0">
                <a:solidFill>
                  <a:srgbClr val="808080"/>
                </a:solidFill>
                <a:latin typeface="Consolas" panose="020B0609020204030204" pitchFamily="49" charset="0"/>
              </a:rPr>
              <a:t>or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EXEC</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@SQL</a:t>
            </a:r>
            <a:r>
              <a:rPr lang="en-US" sz="28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2636744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6A3173-341B-4EE8-903C-E61819B99DD4}"/>
              </a:ext>
            </a:extLst>
          </p:cNvPr>
          <p:cNvSpPr>
            <a:spLocks noGrp="1"/>
          </p:cNvSpPr>
          <p:nvPr>
            <p:ph type="title"/>
          </p:nvPr>
        </p:nvSpPr>
        <p:spPr/>
        <p:txBody>
          <a:bodyPr/>
          <a:lstStyle/>
          <a:p>
            <a:r>
              <a:rPr lang="en-US" b="1" cap="all" dirty="0">
                <a:solidFill>
                  <a:srgbClr val="3D156F"/>
                </a:solidFill>
              </a:rPr>
              <a:t>Stored procedures</a:t>
            </a:r>
            <a:endParaRPr lang="en-US" dirty="0"/>
          </a:p>
        </p:txBody>
      </p:sp>
      <p:sp>
        <p:nvSpPr>
          <p:cNvPr id="2" name="Content Placeholder 1"/>
          <p:cNvSpPr>
            <a:spLocks noGrp="1"/>
          </p:cNvSpPr>
          <p:nvPr>
            <p:ph idx="1"/>
          </p:nvPr>
        </p:nvSpPr>
        <p:spPr/>
        <p:txBody>
          <a:bodyPr>
            <a:normAutofit lnSpcReduction="10000"/>
          </a:bodyPr>
          <a:lstStyle/>
          <a:p>
            <a:r>
              <a:rPr lang="en-US" sz="4000" dirty="0"/>
              <a:t>Given those conditions, thanks to the database permission chain, you can: </a:t>
            </a:r>
          </a:p>
          <a:p>
            <a:pPr lvl="1"/>
            <a:r>
              <a:rPr lang="en-US" sz="3600" dirty="0"/>
              <a:t>GRANT EXEC rights to </a:t>
            </a:r>
            <a:r>
              <a:rPr lang="en-US" sz="3600" dirty="0" err="1"/>
              <a:t>sprocs</a:t>
            </a:r>
            <a:r>
              <a:rPr lang="en-US" sz="3600" dirty="0"/>
              <a:t> that INSERT UPDATE and SELECT from a table.</a:t>
            </a:r>
          </a:p>
          <a:p>
            <a:pPr lvl="1"/>
            <a:r>
              <a:rPr lang="en-US" sz="3600" dirty="0"/>
              <a:t>GRANT no other permissions to the table!</a:t>
            </a:r>
          </a:p>
          <a:p>
            <a:endParaRPr lang="en-US" sz="4000" dirty="0"/>
          </a:p>
          <a:p>
            <a:r>
              <a:rPr lang="en-US" sz="4000" dirty="0"/>
              <a:t>The user can read data in the table using the </a:t>
            </a:r>
            <a:r>
              <a:rPr lang="en-US" sz="4000" dirty="0" err="1"/>
              <a:t>sproc</a:t>
            </a:r>
            <a:r>
              <a:rPr lang="en-US" sz="4000" dirty="0"/>
              <a:t> ONLY.</a:t>
            </a:r>
          </a:p>
          <a:p>
            <a:endParaRPr lang="en-US" sz="4000" dirty="0"/>
          </a:p>
        </p:txBody>
      </p:sp>
    </p:spTree>
    <p:extLst>
      <p:ext uri="{BB962C8B-B14F-4D97-AF65-F5344CB8AC3E}">
        <p14:creationId xmlns:p14="http://schemas.microsoft.com/office/powerpoint/2010/main" val="2860415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E0C8EC-9A49-4648-B639-50D6D14672EE}"/>
              </a:ext>
            </a:extLst>
          </p:cNvPr>
          <p:cNvSpPr>
            <a:spLocks noGrp="1"/>
          </p:cNvSpPr>
          <p:nvPr>
            <p:ph type="title"/>
          </p:nvPr>
        </p:nvSpPr>
        <p:spPr/>
        <p:txBody>
          <a:bodyPr/>
          <a:lstStyle/>
          <a:p>
            <a:r>
              <a:rPr lang="en-US" b="1" cap="all" dirty="0">
                <a:solidFill>
                  <a:srgbClr val="3D156F"/>
                </a:solidFill>
              </a:rPr>
              <a:t>Stored procedures</a:t>
            </a:r>
            <a:endParaRPr lang="en-US" dirty="0"/>
          </a:p>
        </p:txBody>
      </p:sp>
      <p:sp>
        <p:nvSpPr>
          <p:cNvPr id="2" name="Content Placeholder 1"/>
          <p:cNvSpPr>
            <a:spLocks noGrp="1"/>
          </p:cNvSpPr>
          <p:nvPr>
            <p:ph idx="1"/>
          </p:nvPr>
        </p:nvSpPr>
        <p:spPr/>
        <p:txBody>
          <a:bodyPr>
            <a:normAutofit fontScale="92500"/>
          </a:bodyPr>
          <a:lstStyle/>
          <a:p>
            <a:r>
              <a:rPr lang="en-US" sz="3600" dirty="0"/>
              <a:t>Consider </a:t>
            </a:r>
            <a:r>
              <a:rPr lang="en-US" sz="3600" dirty="0" err="1"/>
              <a:t>DENYing</a:t>
            </a:r>
            <a:r>
              <a:rPr lang="en-US" sz="3600" dirty="0"/>
              <a:t> SELECT rights to the public role, which is inherited by all user roles aside from </a:t>
            </a:r>
            <a:r>
              <a:rPr lang="en-US" sz="3600" dirty="0" err="1"/>
              <a:t>db_owner</a:t>
            </a:r>
            <a:r>
              <a:rPr lang="en-US" sz="3600" dirty="0"/>
              <a:t> and </a:t>
            </a:r>
            <a:r>
              <a:rPr lang="en-US" sz="3600" dirty="0" err="1"/>
              <a:t>sysadmin</a:t>
            </a:r>
            <a:r>
              <a:rPr lang="en-US" sz="3600" dirty="0"/>
              <a:t>.</a:t>
            </a:r>
          </a:p>
          <a:p>
            <a:endParaRPr lang="en-US" sz="3600" dirty="0"/>
          </a:p>
          <a:p>
            <a:r>
              <a:rPr lang="en-US" sz="3600" dirty="0"/>
              <a:t>Users prevented from accessing any tables or views directly from any application (SSMS, Access, Excel!).  </a:t>
            </a:r>
          </a:p>
          <a:p>
            <a:endParaRPr lang="en-US" sz="3600" dirty="0"/>
          </a:p>
          <a:p>
            <a:r>
              <a:rPr lang="en-US" sz="3600" dirty="0"/>
              <a:t>User access to data is forced through </a:t>
            </a:r>
            <a:r>
              <a:rPr lang="en-US" sz="3600" dirty="0" err="1"/>
              <a:t>sprocs</a:t>
            </a:r>
            <a:r>
              <a:rPr lang="en-US" sz="3600" dirty="0"/>
              <a:t>. (Good!)</a:t>
            </a:r>
          </a:p>
        </p:txBody>
      </p:sp>
    </p:spTree>
    <p:extLst>
      <p:ext uri="{BB962C8B-B14F-4D97-AF65-F5344CB8AC3E}">
        <p14:creationId xmlns:p14="http://schemas.microsoft.com/office/powerpoint/2010/main" val="532493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4FD770-4EE7-49AD-946F-923B2CC5533F}"/>
              </a:ext>
            </a:extLst>
          </p:cNvPr>
          <p:cNvSpPr>
            <a:spLocks noGrp="1"/>
          </p:cNvSpPr>
          <p:nvPr>
            <p:ph type="title"/>
          </p:nvPr>
        </p:nvSpPr>
        <p:spPr/>
        <p:txBody>
          <a:bodyPr/>
          <a:lstStyle/>
          <a:p>
            <a:r>
              <a:rPr lang="en-US" b="1" cap="all" dirty="0">
                <a:solidFill>
                  <a:srgbClr val="3D156F"/>
                </a:solidFill>
              </a:rPr>
              <a:t>Views</a:t>
            </a:r>
            <a:endParaRPr lang="en-US" dirty="0"/>
          </a:p>
        </p:txBody>
      </p:sp>
      <p:sp>
        <p:nvSpPr>
          <p:cNvPr id="2" name="Content Placeholder 1"/>
          <p:cNvSpPr>
            <a:spLocks noGrp="1"/>
          </p:cNvSpPr>
          <p:nvPr>
            <p:ph idx="1"/>
          </p:nvPr>
        </p:nvSpPr>
        <p:spPr/>
        <p:txBody>
          <a:bodyPr>
            <a:normAutofit/>
          </a:bodyPr>
          <a:lstStyle/>
          <a:p>
            <a:r>
              <a:rPr lang="en-US" sz="4400" dirty="0"/>
              <a:t>Similar to stored procedures, a VIEW will allow a user to SELECT data from tables to which the user does not have access. (This is helpful!) </a:t>
            </a:r>
          </a:p>
        </p:txBody>
      </p:sp>
    </p:spTree>
    <p:extLst>
      <p:ext uri="{BB962C8B-B14F-4D97-AF65-F5344CB8AC3E}">
        <p14:creationId xmlns:p14="http://schemas.microsoft.com/office/powerpoint/2010/main" val="1752755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C254E-5ADC-4C86-B4F7-F4E3D5E245D5}"/>
              </a:ext>
            </a:extLst>
          </p:cNvPr>
          <p:cNvSpPr>
            <a:spLocks noGrp="1"/>
          </p:cNvSpPr>
          <p:nvPr>
            <p:ph type="title"/>
          </p:nvPr>
        </p:nvSpPr>
        <p:spPr/>
        <p:txBody>
          <a:bodyPr/>
          <a:lstStyle/>
          <a:p>
            <a:r>
              <a:rPr lang="en-US" b="1" cap="all" dirty="0">
                <a:solidFill>
                  <a:srgbClr val="3D156F"/>
                </a:solidFill>
              </a:rPr>
              <a:t>User-Defined Functions (UDF)</a:t>
            </a:r>
            <a:endParaRPr lang="en-US" dirty="0"/>
          </a:p>
        </p:txBody>
      </p:sp>
      <p:sp>
        <p:nvSpPr>
          <p:cNvPr id="2" name="Content Placeholder 1"/>
          <p:cNvSpPr>
            <a:spLocks noGrp="1"/>
          </p:cNvSpPr>
          <p:nvPr>
            <p:ph idx="1"/>
          </p:nvPr>
        </p:nvSpPr>
        <p:spPr/>
        <p:txBody>
          <a:bodyPr>
            <a:normAutofit fontScale="92500" lnSpcReduction="20000"/>
          </a:bodyPr>
          <a:lstStyle/>
          <a:p>
            <a:r>
              <a:rPr lang="en-US" sz="4000" dirty="0"/>
              <a:t>Similar to stored procedures, a UDF will allow a user to SELECT data from tables that the user does not have access to.</a:t>
            </a:r>
          </a:p>
          <a:p>
            <a:r>
              <a:rPr lang="en-US" sz="4000" dirty="0"/>
              <a:t>Keep in mind the performance impact of functions can be severe, especially in the SELECT portion of a query. </a:t>
            </a:r>
          </a:p>
          <a:p>
            <a:r>
              <a:rPr lang="en-US" sz="4000" dirty="0"/>
              <a:t>Overuse of UDF’s are common causes for performance issues. High potential for cursor-like effects.</a:t>
            </a:r>
          </a:p>
        </p:txBody>
      </p:sp>
    </p:spTree>
    <p:extLst>
      <p:ext uri="{BB962C8B-B14F-4D97-AF65-F5344CB8AC3E}">
        <p14:creationId xmlns:p14="http://schemas.microsoft.com/office/powerpoint/2010/main" val="1761332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Why is Security Important?</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p:txBody>
          <a:bodyPr/>
          <a:lstStyle/>
          <a:p>
            <a:r>
              <a:rPr lang="en-US" dirty="0"/>
              <a:t>Proper implementation of SQL security principals:</a:t>
            </a:r>
          </a:p>
          <a:p>
            <a:endParaRPr lang="en-CA" dirty="0"/>
          </a:p>
          <a:p>
            <a:endParaRPr lang="en-CA"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16991" y="3249907"/>
            <a:ext cx="11308283" cy="750580"/>
          </a:xfrm>
        </p:spPr>
        <p:txBody>
          <a:bodyPr/>
          <a:lstStyle/>
          <a:p>
            <a:r>
              <a:rPr lang="en-US" dirty="0"/>
              <a:t>Decreases administrative effort</a:t>
            </a:r>
          </a:p>
          <a:p>
            <a:r>
              <a:rPr lang="en-US" dirty="0"/>
              <a:t>Decreases application complexity</a:t>
            </a:r>
          </a:p>
          <a:p>
            <a:r>
              <a:rPr lang="en-US" dirty="0"/>
              <a:t>Decreases database surface area</a:t>
            </a:r>
          </a:p>
          <a:p>
            <a:endParaRPr lang="en-US" dirty="0"/>
          </a:p>
          <a:p>
            <a:endParaRPr lang="en-CA" dirty="0"/>
          </a:p>
        </p:txBody>
      </p:sp>
    </p:spTree>
    <p:extLst>
      <p:ext uri="{BB962C8B-B14F-4D97-AF65-F5344CB8AC3E}">
        <p14:creationId xmlns:p14="http://schemas.microsoft.com/office/powerpoint/2010/main" val="1336390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FB0C6-146B-4B70-9DFB-AE1FF5BF7B94}"/>
              </a:ext>
            </a:extLst>
          </p:cNvPr>
          <p:cNvSpPr>
            <a:spLocks noGrp="1"/>
          </p:cNvSpPr>
          <p:nvPr>
            <p:ph type="title"/>
          </p:nvPr>
        </p:nvSpPr>
        <p:spPr/>
        <p:txBody>
          <a:bodyPr/>
          <a:lstStyle/>
          <a:p>
            <a:r>
              <a:rPr lang="en-US" b="1" cap="all" dirty="0" err="1">
                <a:solidFill>
                  <a:srgbClr val="3D156F"/>
                </a:solidFill>
              </a:rPr>
              <a:t>laB</a:t>
            </a:r>
            <a:endParaRPr lang="en-US" b="1" cap="all" dirty="0">
              <a:solidFill>
                <a:srgbClr val="3D156F"/>
              </a:solidFill>
            </a:endParaRPr>
          </a:p>
        </p:txBody>
      </p:sp>
      <p:sp>
        <p:nvSpPr>
          <p:cNvPr id="2" name="Content Placeholder 1"/>
          <p:cNvSpPr>
            <a:spLocks noGrp="1"/>
          </p:cNvSpPr>
          <p:nvPr>
            <p:ph idx="1"/>
          </p:nvPr>
        </p:nvSpPr>
        <p:spPr/>
        <p:txBody>
          <a:bodyPr>
            <a:normAutofit/>
          </a:bodyPr>
          <a:lstStyle/>
          <a:p>
            <a:r>
              <a:rPr lang="en-US" sz="4400" dirty="0"/>
              <a:t>Demonstrate how Stored Procedures, Views, and Functions abstract the permissions necessary to view underlying table data.</a:t>
            </a:r>
          </a:p>
          <a:p>
            <a:pPr lvl="1"/>
            <a:r>
              <a:rPr lang="en-US" sz="3500" dirty="0"/>
              <a:t>Toolbox\Security p1.sql – logged in as sysadmin</a:t>
            </a:r>
          </a:p>
          <a:p>
            <a:pPr lvl="1"/>
            <a:r>
              <a:rPr lang="en-US" sz="3500" dirty="0"/>
              <a:t>Toolbox\Security p2.sql – logged in as testing user</a:t>
            </a:r>
          </a:p>
        </p:txBody>
      </p:sp>
    </p:spTree>
    <p:extLst>
      <p:ext uri="{BB962C8B-B14F-4D97-AF65-F5344CB8AC3E}">
        <p14:creationId xmlns:p14="http://schemas.microsoft.com/office/powerpoint/2010/main" val="1141708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C5248-4175-4893-95AC-288119D6A8BB}"/>
              </a:ext>
            </a:extLst>
          </p:cNvPr>
          <p:cNvSpPr>
            <a:spLocks noGrp="1"/>
          </p:cNvSpPr>
          <p:nvPr>
            <p:ph type="title"/>
          </p:nvPr>
        </p:nvSpPr>
        <p:spPr/>
        <p:txBody>
          <a:bodyPr/>
          <a:lstStyle/>
          <a:p>
            <a:r>
              <a:rPr lang="en-US" b="1" cap="all" dirty="0" err="1">
                <a:solidFill>
                  <a:srgbClr val="3D156F"/>
                </a:solidFill>
              </a:rPr>
              <a:t>Builtin</a:t>
            </a:r>
            <a:r>
              <a:rPr lang="en-US" b="1" cap="all" dirty="0">
                <a:solidFill>
                  <a:srgbClr val="3D156F"/>
                </a:solidFill>
              </a:rPr>
              <a:t>\</a:t>
            </a:r>
            <a:r>
              <a:rPr lang="en-US" b="1" cap="all" dirty="0" err="1">
                <a:solidFill>
                  <a:srgbClr val="3D156F"/>
                </a:solidFill>
              </a:rPr>
              <a:t>administratorS</a:t>
            </a:r>
            <a:endParaRPr lang="en-US" b="1" cap="all" dirty="0">
              <a:solidFill>
                <a:srgbClr val="3D156F"/>
              </a:solidFill>
            </a:endParaRPr>
          </a:p>
        </p:txBody>
      </p:sp>
      <p:sp>
        <p:nvSpPr>
          <p:cNvPr id="2" name="Content Placeholder 1"/>
          <p:cNvSpPr>
            <a:spLocks noGrp="1"/>
          </p:cNvSpPr>
          <p:nvPr>
            <p:ph idx="1"/>
          </p:nvPr>
        </p:nvSpPr>
        <p:spPr/>
        <p:txBody>
          <a:bodyPr>
            <a:normAutofit lnSpcReduction="10000"/>
          </a:bodyPr>
          <a:lstStyle/>
          <a:p>
            <a:r>
              <a:rPr lang="en-US" sz="3200" dirty="0"/>
              <a:t>Prior to SQL 2008, [BUILTIN\Administrators] was a member of the SQL </a:t>
            </a:r>
            <a:r>
              <a:rPr lang="en-US" sz="3200" dirty="0" err="1"/>
              <a:t>sysadmin</a:t>
            </a:r>
            <a:r>
              <a:rPr lang="en-US" sz="3200" dirty="0"/>
              <a:t> role.  </a:t>
            </a:r>
          </a:p>
          <a:p>
            <a:endParaRPr lang="en-US" sz="3200" dirty="0"/>
          </a:p>
          <a:p>
            <a:r>
              <a:rPr lang="en-US" sz="3200" dirty="0"/>
              <a:t>This was a security hole – allowing anyone who gained admin access to a Windows Server to automatically and easily have </a:t>
            </a:r>
            <a:r>
              <a:rPr lang="en-US" sz="3200" dirty="0" err="1"/>
              <a:t>sysadmin</a:t>
            </a:r>
            <a:r>
              <a:rPr lang="en-US" sz="3200" dirty="0"/>
              <a:t> access.</a:t>
            </a:r>
          </a:p>
          <a:p>
            <a:endParaRPr lang="en-US" sz="3200" dirty="0"/>
          </a:p>
          <a:p>
            <a:r>
              <a:rPr lang="en-US" sz="3200" dirty="0"/>
              <a:t>SQL 2008 – BUILTIN\Administrators no longer have automatic rights to the SQL server and should NOT be granted access.</a:t>
            </a:r>
          </a:p>
          <a:p>
            <a:endParaRPr lang="en-US" sz="3200" dirty="0"/>
          </a:p>
        </p:txBody>
      </p:sp>
    </p:spTree>
    <p:extLst>
      <p:ext uri="{BB962C8B-B14F-4D97-AF65-F5344CB8AC3E}">
        <p14:creationId xmlns:p14="http://schemas.microsoft.com/office/powerpoint/2010/main" val="3576534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DDC74C-FB2E-404F-922F-984D6F451067}"/>
              </a:ext>
            </a:extLst>
          </p:cNvPr>
          <p:cNvSpPr>
            <a:spLocks noGrp="1"/>
          </p:cNvSpPr>
          <p:nvPr>
            <p:ph type="title"/>
          </p:nvPr>
        </p:nvSpPr>
        <p:spPr/>
        <p:txBody>
          <a:bodyPr/>
          <a:lstStyle/>
          <a:p>
            <a:r>
              <a:rPr lang="en-US" b="1" cap="all" dirty="0" err="1">
                <a:solidFill>
                  <a:srgbClr val="3D156F"/>
                </a:solidFill>
              </a:rPr>
              <a:t>dbo</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t>In SQL 2000, </a:t>
            </a:r>
            <a:r>
              <a:rPr lang="en-US" sz="3600" dirty="0" err="1"/>
              <a:t>sales.dbo.customers</a:t>
            </a:r>
            <a:r>
              <a:rPr lang="en-US" sz="3600" dirty="0"/>
              <a:t> meant: </a:t>
            </a:r>
          </a:p>
          <a:p>
            <a:pPr lvl="1"/>
            <a:r>
              <a:rPr lang="en-US" sz="3200" dirty="0"/>
              <a:t>	</a:t>
            </a:r>
            <a:r>
              <a:rPr lang="en-US" sz="3200" dirty="0" err="1"/>
              <a:t>databasename</a:t>
            </a:r>
            <a:r>
              <a:rPr lang="en-US" sz="3200" dirty="0"/>
              <a:t> 	= sales</a:t>
            </a:r>
          </a:p>
          <a:p>
            <a:pPr lvl="1"/>
            <a:r>
              <a:rPr lang="en-US" sz="3200" dirty="0"/>
              <a:t>	owner 				= </a:t>
            </a:r>
            <a:r>
              <a:rPr lang="en-US" sz="3200" dirty="0" err="1"/>
              <a:t>dbo</a:t>
            </a:r>
            <a:endParaRPr lang="en-US" sz="3200" dirty="0"/>
          </a:p>
          <a:p>
            <a:pPr lvl="1"/>
            <a:r>
              <a:rPr lang="en-US" sz="3200" dirty="0"/>
              <a:t>	</a:t>
            </a:r>
            <a:r>
              <a:rPr lang="en-US" sz="3200" dirty="0" err="1"/>
              <a:t>tablename</a:t>
            </a:r>
            <a:r>
              <a:rPr lang="en-US" sz="3200" dirty="0"/>
              <a:t> 		= customers</a:t>
            </a:r>
          </a:p>
          <a:p>
            <a:endParaRPr lang="en-US" sz="3600" dirty="0"/>
          </a:p>
          <a:p>
            <a:r>
              <a:rPr lang="en-US" sz="3600" dirty="0"/>
              <a:t>In 2005 and later, </a:t>
            </a:r>
            <a:r>
              <a:rPr lang="en-US" sz="3600" dirty="0" err="1"/>
              <a:t>sales.dbo.customers</a:t>
            </a:r>
            <a:r>
              <a:rPr lang="en-US" sz="3600" dirty="0"/>
              <a:t> meant:</a:t>
            </a:r>
          </a:p>
          <a:p>
            <a:pPr lvl="1"/>
            <a:r>
              <a:rPr lang="en-US" sz="3200" dirty="0"/>
              <a:t>	</a:t>
            </a:r>
            <a:r>
              <a:rPr lang="en-US" sz="3200" dirty="0" err="1"/>
              <a:t>databasename</a:t>
            </a:r>
            <a:r>
              <a:rPr lang="en-US" sz="3200" dirty="0"/>
              <a:t> 	= sales</a:t>
            </a:r>
          </a:p>
          <a:p>
            <a:pPr lvl="1"/>
            <a:r>
              <a:rPr lang="en-US" sz="3200" dirty="0"/>
              <a:t>	schema 			= </a:t>
            </a:r>
            <a:r>
              <a:rPr lang="en-US" sz="3200" dirty="0" err="1"/>
              <a:t>dbo</a:t>
            </a:r>
            <a:endParaRPr lang="en-US" sz="3200" dirty="0"/>
          </a:p>
          <a:p>
            <a:pPr lvl="1"/>
            <a:r>
              <a:rPr lang="en-US" sz="3200" dirty="0"/>
              <a:t>	</a:t>
            </a:r>
            <a:r>
              <a:rPr lang="en-US" sz="3200" dirty="0" err="1"/>
              <a:t>tablename</a:t>
            </a:r>
            <a:r>
              <a:rPr lang="en-US" sz="3200" dirty="0"/>
              <a:t> 		= customers</a:t>
            </a:r>
          </a:p>
          <a:p>
            <a:endParaRPr lang="en-US" sz="3600" dirty="0"/>
          </a:p>
        </p:txBody>
      </p:sp>
    </p:spTree>
    <p:extLst>
      <p:ext uri="{BB962C8B-B14F-4D97-AF65-F5344CB8AC3E}">
        <p14:creationId xmlns:p14="http://schemas.microsoft.com/office/powerpoint/2010/main" val="468384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F98BCF-EDF3-49C4-BD41-4318441A7C94}"/>
              </a:ext>
            </a:extLst>
          </p:cNvPr>
          <p:cNvSpPr>
            <a:spLocks noGrp="1"/>
          </p:cNvSpPr>
          <p:nvPr>
            <p:ph type="title"/>
          </p:nvPr>
        </p:nvSpPr>
        <p:spPr/>
        <p:txBody>
          <a:bodyPr/>
          <a:lstStyle/>
          <a:p>
            <a:r>
              <a:rPr lang="en-US" b="1" cap="all" dirty="0" err="1">
                <a:solidFill>
                  <a:srgbClr val="3D156F"/>
                </a:solidFill>
              </a:rPr>
              <a:t>dbo</a:t>
            </a:r>
            <a:endParaRPr lang="en-US" dirty="0"/>
          </a:p>
        </p:txBody>
      </p:sp>
      <p:sp>
        <p:nvSpPr>
          <p:cNvPr id="2" name="Content Placeholder 1"/>
          <p:cNvSpPr>
            <a:spLocks noGrp="1"/>
          </p:cNvSpPr>
          <p:nvPr>
            <p:ph idx="1"/>
          </p:nvPr>
        </p:nvSpPr>
        <p:spPr/>
        <p:txBody>
          <a:bodyPr>
            <a:normAutofit/>
          </a:bodyPr>
          <a:lstStyle/>
          <a:p>
            <a:r>
              <a:rPr lang="en-US" sz="3600" dirty="0"/>
              <a:t>In SQL 2000, </a:t>
            </a:r>
            <a:r>
              <a:rPr lang="en-US" sz="3600" dirty="0" err="1"/>
              <a:t>dbo</a:t>
            </a:r>
            <a:r>
              <a:rPr lang="en-US" sz="3600" dirty="0"/>
              <a:t> was a special user inside each database with sysadmin permissions, which by default owned any object created by an admin. </a:t>
            </a:r>
          </a:p>
          <a:p>
            <a:r>
              <a:rPr lang="en-US" sz="3600" dirty="0"/>
              <a:t>In SQL 2005 and above, </a:t>
            </a:r>
            <a:r>
              <a:rPr lang="en-US" sz="3600" dirty="0" err="1"/>
              <a:t>dbo</a:t>
            </a:r>
            <a:r>
              <a:rPr lang="en-US" sz="3600" dirty="0"/>
              <a:t> is the default schema and no longer a security object. Saying a user has “</a:t>
            </a:r>
            <a:r>
              <a:rPr lang="en-US" sz="3600" dirty="0" err="1"/>
              <a:t>dbo</a:t>
            </a:r>
            <a:r>
              <a:rPr lang="en-US" sz="3600" dirty="0"/>
              <a:t> permissions” is incorrect.</a:t>
            </a:r>
          </a:p>
          <a:p>
            <a:r>
              <a:rPr lang="en-US" sz="3600" dirty="0"/>
              <a:t>[</a:t>
            </a:r>
            <a:r>
              <a:rPr lang="en-US" sz="3600" dirty="0" err="1"/>
              <a:t>db_owner</a:t>
            </a:r>
            <a:r>
              <a:rPr lang="en-US" sz="3600" dirty="0"/>
              <a:t>] is just a user role with no server-level permissions.</a:t>
            </a:r>
          </a:p>
        </p:txBody>
      </p:sp>
    </p:spTree>
    <p:extLst>
      <p:ext uri="{BB962C8B-B14F-4D97-AF65-F5344CB8AC3E}">
        <p14:creationId xmlns:p14="http://schemas.microsoft.com/office/powerpoint/2010/main" val="3698255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74FAF-1629-4EFA-9A2C-DB20DE06AFA0}"/>
              </a:ext>
            </a:extLst>
          </p:cNvPr>
          <p:cNvSpPr>
            <a:spLocks noGrp="1"/>
          </p:cNvSpPr>
          <p:nvPr>
            <p:ph type="title"/>
          </p:nvPr>
        </p:nvSpPr>
        <p:spPr/>
        <p:txBody>
          <a:bodyPr/>
          <a:lstStyle/>
          <a:p>
            <a:r>
              <a:rPr lang="en-US" b="1" cap="all" dirty="0">
                <a:solidFill>
                  <a:srgbClr val="3D156F"/>
                </a:solidFill>
              </a:rPr>
              <a:t>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t>Microsoft has done away with the terminology of Users or Logins “owning” objects, such as databases and schemas.</a:t>
            </a:r>
          </a:p>
          <a:p>
            <a:endParaRPr lang="en-US" sz="3600" dirty="0"/>
          </a:p>
          <a:p>
            <a:r>
              <a:rPr lang="en-US" sz="3600" dirty="0"/>
              <a:t>Changing the AUTHORIZATION is now the more accurate term to describe “ownership” of an object.  </a:t>
            </a:r>
          </a:p>
          <a:p>
            <a:endParaRPr lang="en-US" sz="3600" dirty="0"/>
          </a:p>
          <a:p>
            <a:r>
              <a:rPr lang="en-US" sz="3600" dirty="0"/>
              <a:t>For example, </a:t>
            </a:r>
            <a:r>
              <a:rPr lang="en-US" sz="4000" dirty="0" err="1">
                <a:solidFill>
                  <a:srgbClr val="800000"/>
                </a:solidFill>
                <a:latin typeface="Consolas" panose="020B0609020204030204" pitchFamily="49" charset="0"/>
              </a:rPr>
              <a:t>sp_changedbowner</a:t>
            </a:r>
            <a:r>
              <a:rPr lang="en-US" sz="4000" dirty="0">
                <a:solidFill>
                  <a:srgbClr val="000000"/>
                </a:solidFill>
                <a:latin typeface="Consolas" panose="020B0609020204030204" pitchFamily="49" charset="0"/>
              </a:rPr>
              <a:t> </a:t>
            </a:r>
            <a:r>
              <a:rPr lang="en-US" sz="3600" dirty="0"/>
              <a:t>is deprecated, replaced by </a:t>
            </a:r>
            <a:r>
              <a:rPr lang="en-US" sz="4000" dirty="0">
                <a:solidFill>
                  <a:srgbClr val="0000FF"/>
                </a:solidFill>
                <a:latin typeface="Consolas" panose="020B0609020204030204" pitchFamily="49" charset="0"/>
              </a:rPr>
              <a:t>ALTER</a:t>
            </a:r>
            <a:r>
              <a:rPr lang="en-US" sz="4000" dirty="0">
                <a:solidFill>
                  <a:srgbClr val="000000"/>
                </a:solidFill>
                <a:latin typeface="Consolas" panose="020B0609020204030204" pitchFamily="49" charset="0"/>
              </a:rPr>
              <a:t> </a:t>
            </a:r>
            <a:r>
              <a:rPr lang="en-US" sz="4000" dirty="0">
                <a:solidFill>
                  <a:srgbClr val="0000FF"/>
                </a:solidFill>
                <a:latin typeface="Consolas" panose="020B0609020204030204" pitchFamily="49" charset="0"/>
              </a:rPr>
              <a:t>AUTHORIZATION</a:t>
            </a:r>
            <a:endParaRPr lang="en-US" sz="4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0801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A0C213-D146-4DA0-8780-38C0216C8C8A}"/>
              </a:ext>
            </a:extLst>
          </p:cNvPr>
          <p:cNvSpPr>
            <a:spLocks noGrp="1"/>
          </p:cNvSpPr>
          <p:nvPr>
            <p:ph type="title"/>
          </p:nvPr>
        </p:nvSpPr>
        <p:spPr/>
        <p:txBody>
          <a:bodyPr/>
          <a:lstStyle/>
          <a:p>
            <a:r>
              <a:rPr lang="en-US" b="1" cap="all" dirty="0">
                <a:solidFill>
                  <a:srgbClr val="3D156F"/>
                </a:solidFill>
              </a:rPr>
              <a:t>Schemas</a:t>
            </a:r>
            <a:endParaRPr lang="en-US" dirty="0"/>
          </a:p>
        </p:txBody>
      </p:sp>
      <p:sp>
        <p:nvSpPr>
          <p:cNvPr id="2" name="Content Placeholder 1"/>
          <p:cNvSpPr>
            <a:spLocks noGrp="1"/>
          </p:cNvSpPr>
          <p:nvPr>
            <p:ph idx="1"/>
          </p:nvPr>
        </p:nvSpPr>
        <p:spPr/>
        <p:txBody>
          <a:bodyPr>
            <a:normAutofit fontScale="92500" lnSpcReduction="10000"/>
          </a:bodyPr>
          <a:lstStyle/>
          <a:p>
            <a:r>
              <a:rPr lang="en-US" sz="3600" dirty="0">
                <a:solidFill>
                  <a:schemeClr val="tx1"/>
                </a:solidFill>
              </a:rPr>
              <a:t>A schema is a securable container </a:t>
            </a:r>
          </a:p>
          <a:p>
            <a:r>
              <a:rPr lang="en-US" sz="3600" dirty="0">
                <a:solidFill>
                  <a:schemeClr val="tx1"/>
                </a:solidFill>
              </a:rPr>
              <a:t>It contains database of objects, by default objects are inside the internal “</a:t>
            </a:r>
            <a:r>
              <a:rPr lang="en-US" sz="3600" dirty="0" err="1">
                <a:solidFill>
                  <a:schemeClr val="tx1"/>
                </a:solidFill>
              </a:rPr>
              <a:t>dbo</a:t>
            </a:r>
            <a:r>
              <a:rPr lang="en-US" sz="3600" dirty="0">
                <a:solidFill>
                  <a:schemeClr val="tx1"/>
                </a:solidFill>
              </a:rPr>
              <a:t>” schema.</a:t>
            </a:r>
          </a:p>
          <a:p>
            <a:endParaRPr lang="en-US" sz="3600" dirty="0">
              <a:solidFill>
                <a:schemeClr val="tx1"/>
              </a:solidFill>
            </a:endParaRPr>
          </a:p>
          <a:p>
            <a:r>
              <a:rPr lang="en-US" sz="3600" dirty="0">
                <a:solidFill>
                  <a:schemeClr val="tx1"/>
                </a:solidFill>
              </a:rPr>
              <a:t>Additional user schemas can be created.  Permissions can be granted to schemas as a set.</a:t>
            </a:r>
          </a:p>
          <a:p>
            <a:pPr marL="0" indent="0">
              <a:buNone/>
            </a:pPr>
            <a:r>
              <a:rPr lang="en-US" sz="3600" dirty="0">
                <a:solidFill>
                  <a:schemeClr val="tx1"/>
                </a:solidFill>
              </a:rPr>
              <a:t>Examples: </a:t>
            </a:r>
          </a:p>
          <a:p>
            <a:pPr lvl="1"/>
            <a:r>
              <a:rPr lang="en-US" sz="3200" dirty="0">
                <a:solidFill>
                  <a:schemeClr val="tx1"/>
                </a:solidFill>
              </a:rPr>
              <a:t>logical 		[Staging], [ODS], [Audit], [WH]</a:t>
            </a:r>
          </a:p>
          <a:p>
            <a:pPr lvl="1"/>
            <a:r>
              <a:rPr lang="en-US" sz="3200" dirty="0">
                <a:solidFill>
                  <a:schemeClr val="tx1"/>
                </a:solidFill>
              </a:rPr>
              <a:t>business 	[Sales], [HR], [Acct], [Inv]</a:t>
            </a:r>
          </a:p>
          <a:p>
            <a:endParaRPr lang="en-US" sz="3600" dirty="0">
              <a:solidFill>
                <a:schemeClr val="tx1"/>
              </a:solidFill>
            </a:endParaRPr>
          </a:p>
        </p:txBody>
      </p:sp>
    </p:spTree>
    <p:extLst>
      <p:ext uri="{BB962C8B-B14F-4D97-AF65-F5344CB8AC3E}">
        <p14:creationId xmlns:p14="http://schemas.microsoft.com/office/powerpoint/2010/main" val="2540603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A7B4F-4BDD-44CE-86A9-30D9DAAD7252}"/>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 </a:t>
            </a:r>
            <a:r>
              <a:rPr lang="en-US" sz="4400" dirty="0" err="1"/>
              <a:t>sproc</a:t>
            </a:r>
            <a:r>
              <a:rPr lang="en-US" sz="4400" dirty="0"/>
              <a:t>/view can return data from a table in another database without permissions, if the two databases share the same owner login, by enabling Cross-Database Ownership Chaining on both databases.</a:t>
            </a:r>
          </a:p>
          <a:p>
            <a:r>
              <a:rPr lang="en-US" sz="4400" dirty="0"/>
              <a:t>This is not enabled by default on user databases. It has to be enabled at the server level then activated in each database…</a:t>
            </a:r>
          </a:p>
        </p:txBody>
      </p:sp>
    </p:spTree>
    <p:extLst>
      <p:ext uri="{BB962C8B-B14F-4D97-AF65-F5344CB8AC3E}">
        <p14:creationId xmlns:p14="http://schemas.microsoft.com/office/powerpoint/2010/main" val="3730866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D739F3-09C4-40FF-983C-E7BFCD55E6C7}"/>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Any login can take advantage of Cross-Database Ownership Chaining from another database.</a:t>
            </a:r>
          </a:p>
          <a:p>
            <a:r>
              <a:rPr lang="en-US" sz="4400" dirty="0"/>
              <a:t>Stored procedures and views – not queries - can then query other databases without any additional permissions. </a:t>
            </a:r>
          </a:p>
          <a:p>
            <a:r>
              <a:rPr lang="en-US" sz="4400" dirty="0"/>
              <a:t>Which could be very helpful, or a security risk…</a:t>
            </a:r>
          </a:p>
          <a:p>
            <a:endParaRPr lang="en-US" sz="4400" dirty="0"/>
          </a:p>
          <a:p>
            <a:endParaRPr lang="en-US" sz="4400" dirty="0"/>
          </a:p>
        </p:txBody>
      </p:sp>
    </p:spTree>
    <p:extLst>
      <p:ext uri="{BB962C8B-B14F-4D97-AF65-F5344CB8AC3E}">
        <p14:creationId xmlns:p14="http://schemas.microsoft.com/office/powerpoint/2010/main" val="4270136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18F1C-AC22-4E78-9977-2CDB86EB8BD5}"/>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It is possible that cross-database ownership can bypass your permissions by querying from the context of another database!  </a:t>
            </a:r>
          </a:p>
          <a:p>
            <a:r>
              <a:rPr lang="en-US" sz="4400" dirty="0"/>
              <a:t>Enabling Cross-Database Ownership Chaining increases the necessary complexity of securing your data with minimum permissions.</a:t>
            </a:r>
          </a:p>
          <a:p>
            <a:r>
              <a:rPr lang="en-US" sz="4400" dirty="0"/>
              <a:t>You probably don’t need it, do it right.</a:t>
            </a:r>
          </a:p>
        </p:txBody>
      </p:sp>
    </p:spTree>
    <p:extLst>
      <p:ext uri="{BB962C8B-B14F-4D97-AF65-F5344CB8AC3E}">
        <p14:creationId xmlns:p14="http://schemas.microsoft.com/office/powerpoint/2010/main" val="3780962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275309-2CF5-494D-8032-752C0E4566D3}"/>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fontScale="92500" lnSpcReduction="20000"/>
          </a:bodyPr>
          <a:lstStyle/>
          <a:p>
            <a:r>
              <a:rPr lang="en-US" sz="3600" dirty="0"/>
              <a:t>By executing </a:t>
            </a:r>
            <a:r>
              <a:rPr lang="en-US" sz="3600" dirty="0" err="1"/>
              <a:t>sp_setapprole</a:t>
            </a:r>
            <a:r>
              <a:rPr lang="en-US" sz="3600" dirty="0"/>
              <a:t>, a user connection inherits the permissions of an app role.</a:t>
            </a:r>
          </a:p>
          <a:p>
            <a:r>
              <a:rPr lang="en-US" sz="3600" dirty="0"/>
              <a:t>The application role has no permanent members, but is assigned permissions and given an app-only password.</a:t>
            </a:r>
          </a:p>
          <a:p>
            <a:r>
              <a:rPr lang="en-US" sz="3600" dirty="0"/>
              <a:t>The user connection assumes only the permissions of the application role.</a:t>
            </a:r>
          </a:p>
          <a:p>
            <a:r>
              <a:rPr lang="en-US" sz="3600" dirty="0"/>
              <a:t>You can utilize Active Directory-based Windows authentication without giving direct permissions.</a:t>
            </a:r>
          </a:p>
          <a:p>
            <a:r>
              <a:rPr lang="en-US" sz="3600" dirty="0"/>
              <a:t>Can be part of a strategy to force use of database to occur only via the application.</a:t>
            </a:r>
          </a:p>
        </p:txBody>
      </p:sp>
    </p:spTree>
    <p:extLst>
      <p:ext uri="{BB962C8B-B14F-4D97-AF65-F5344CB8AC3E}">
        <p14:creationId xmlns:p14="http://schemas.microsoft.com/office/powerpoint/2010/main" val="1958048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5266483" cy="1250391"/>
          </a:xfrm>
        </p:spPr>
        <p:txBody>
          <a:body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Has a </a:t>
            </a:r>
            <a:r>
              <a:rPr lang="en-US" sz="2800" b="1" dirty="0">
                <a:latin typeface="Roboto" panose="02000000000000000000" pitchFamily="2" charset="0"/>
                <a:ea typeface="Roboto" panose="02000000000000000000" pitchFamily="2" charset="0"/>
              </a:rPr>
              <a:t>database</a:t>
            </a:r>
            <a:r>
              <a:rPr lang="en-US" sz="28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Included in DB Restore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SELECT, UPDATE, EXECUTE, CREATE TABLE, etc.</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sz="2000" dirty="0"/>
              <a:t>*Most of the time. We’ll talk about it.</a:t>
            </a:r>
            <a:endParaRPr lang="en-US" sz="2000" dirty="0">
              <a:latin typeface="Roboto" panose="02000000000000000000" pitchFamily="2" charset="0"/>
              <a:ea typeface="Roboto" panose="02000000000000000000" pitchFamily="2" charset="0"/>
            </a:endParaRPr>
          </a:p>
          <a:p>
            <a:endParaRPr lang="en-CA"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5683476"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5683476" y="1946189"/>
            <a:ext cx="6356124"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Linked to AD (Windows Auth)</a:t>
            </a:r>
          </a:p>
          <a:p>
            <a:r>
              <a:rPr lang="en-US" sz="2800" dirty="0">
                <a:latin typeface="Roboto" panose="02000000000000000000" pitchFamily="2" charset="0"/>
                <a:ea typeface="Roboto" panose="02000000000000000000" pitchFamily="2" charset="0"/>
              </a:rPr>
              <a:t>or have a password (SQL Auth)</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the Master database, </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so not in other DB restores</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a:t>
            </a:r>
            <a:r>
              <a:rPr lang="en-US" sz="2800" dirty="0"/>
              <a:t>CONNECT, VIEW SERVER STATE</a:t>
            </a:r>
            <a:r>
              <a:rPr lang="en-US" sz="2800" dirty="0">
                <a:latin typeface="Roboto" panose="02000000000000000000" pitchFamily="2" charset="0"/>
                <a:ea typeface="Roboto" panose="02000000000000000000" pitchFamily="2" charset="0"/>
              </a:rPr>
              <a:t>, CREATE DATABASE, etc.</a:t>
            </a:r>
          </a:p>
        </p:txBody>
      </p:sp>
    </p:spTree>
    <p:extLst>
      <p:ext uri="{BB962C8B-B14F-4D97-AF65-F5344CB8AC3E}">
        <p14:creationId xmlns:p14="http://schemas.microsoft.com/office/powerpoint/2010/main" val="10201031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DD8698-6BC6-4728-B244-48A3EBBB23EE}"/>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a:bodyPr>
          <a:lstStyle/>
          <a:p>
            <a:r>
              <a:rPr lang="en-US" sz="4000" dirty="0"/>
              <a:t>Cons: </a:t>
            </a:r>
          </a:p>
          <a:p>
            <a:pPr lvl="1"/>
            <a:r>
              <a:rPr lang="en-US" sz="3600" dirty="0"/>
              <a:t>Accessing other databases requires the use of the guest role.</a:t>
            </a:r>
          </a:p>
          <a:p>
            <a:pPr lvl="1"/>
            <a:r>
              <a:rPr lang="en-US" sz="3600" dirty="0"/>
              <a:t>Connection pooling can be problematic (cookies)</a:t>
            </a:r>
          </a:p>
        </p:txBody>
      </p:sp>
    </p:spTree>
    <p:extLst>
      <p:ext uri="{BB962C8B-B14F-4D97-AF65-F5344CB8AC3E}">
        <p14:creationId xmlns:p14="http://schemas.microsoft.com/office/powerpoint/2010/main" val="3972360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p:txBody>
          <a:bodyPr/>
          <a:lstStyle/>
          <a:p>
            <a:r>
              <a:rPr lang="en-US" b="1" cap="all" dirty="0">
                <a:solidFill>
                  <a:srgbClr val="3D156F"/>
                </a:solidFill>
              </a:rPr>
              <a:t>Continued reading</a:t>
            </a:r>
            <a:endParaRPr lang="en-US" dirty="0"/>
          </a:p>
        </p:txBody>
      </p:sp>
      <p:sp>
        <p:nvSpPr>
          <p:cNvPr id="2" name="Content Placeholder 1"/>
          <p:cNvSpPr>
            <a:spLocks noGrp="1"/>
          </p:cNvSpPr>
          <p:nvPr>
            <p:ph idx="1"/>
          </p:nvPr>
        </p:nvSpPr>
        <p:spPr>
          <a:xfrm>
            <a:off x="609600" y="990601"/>
            <a:ext cx="10972800" cy="5486399"/>
          </a:xfrm>
        </p:spPr>
        <p:txBody>
          <a:bodyPr>
            <a:normAutofit fontScale="92500"/>
          </a:bodyPr>
          <a:lstStyle/>
          <a:p>
            <a:r>
              <a:rPr lang="en-US" sz="1800" dirty="0">
                <a:solidFill>
                  <a:schemeClr val="tx1"/>
                </a:solidFill>
                <a:hlinkClick r:id="rId2">
                  <a:extLst>
                    <a:ext uri="{A12FA001-AC4F-418D-AE19-62706E023703}">
                      <ahyp:hlinkClr xmlns:ahyp="http://schemas.microsoft.com/office/drawing/2018/hyperlinkcolor" val="tx"/>
                    </a:ext>
                  </a:extLst>
                </a:hlinkClick>
              </a:rPr>
              <a:t>http://msdn.microsoft.com/en-us/library/ms191291.aspx</a:t>
            </a:r>
            <a:endParaRPr lang="en-US" sz="1800" dirty="0">
              <a:solidFill>
                <a:schemeClr val="tx1"/>
              </a:solidFill>
            </a:endParaRPr>
          </a:p>
          <a:p>
            <a:r>
              <a:rPr lang="en-US" sz="1800" dirty="0">
                <a:solidFill>
                  <a:schemeClr val="tx1"/>
                </a:solidFill>
                <a:hlinkClick r:id="rId3">
                  <a:extLst>
                    <a:ext uri="{A12FA001-AC4F-418D-AE19-62706E023703}">
                      <ahyp:hlinkClr xmlns:ahyp="http://schemas.microsoft.com/office/drawing/2018/hyperlinkcolor" val="tx"/>
                    </a:ext>
                  </a:extLst>
                </a:hlinkClick>
              </a:rPr>
              <a:t>https://docs.microsoft.com/en-us/sql/connect/oledb/oledb-driver-for-sql-server?view=sql-server-2017</a:t>
            </a:r>
            <a:endParaRPr lang="en-US" sz="1800" dirty="0">
              <a:solidFill>
                <a:schemeClr val="tx1"/>
              </a:solidFill>
            </a:endParaRPr>
          </a:p>
          <a:p>
            <a:r>
              <a:rPr lang="en-US" sz="1800" dirty="0">
                <a:solidFill>
                  <a:schemeClr val="tx1"/>
                </a:solidFill>
                <a:hlinkClick r:id="rId4">
                  <a:extLst>
                    <a:ext uri="{A12FA001-AC4F-418D-AE19-62706E023703}">
                      <ahyp:hlinkClr xmlns:ahyp="http://schemas.microsoft.com/office/drawing/2018/hyperlinkcolor" val="tx"/>
                    </a:ext>
                  </a:extLst>
                </a:hlinkClick>
              </a:rPr>
              <a:t>https://blogs.msdn.microsoft.com/sqlnativeclient/2017/10/06/announcing-the-new-release-of-ole-db-driver-for-sql-server/</a:t>
            </a:r>
            <a:endParaRPr lang="en-US" sz="1800" dirty="0">
              <a:solidFill>
                <a:schemeClr val="tx1"/>
              </a:solidFill>
            </a:endParaRPr>
          </a:p>
          <a:p>
            <a:r>
              <a:rPr lang="en-US" sz="1800" dirty="0">
                <a:solidFill>
                  <a:schemeClr val="tx1"/>
                </a:solidFill>
                <a:hlinkClick r:id="rId5">
                  <a:extLst>
                    <a:ext uri="{A12FA001-AC4F-418D-AE19-62706E023703}">
                      <ahyp:hlinkClr xmlns:ahyp="http://schemas.microsoft.com/office/drawing/2018/hyperlinkcolor" val="tx"/>
                    </a:ext>
                  </a:extLst>
                </a:hlinkClick>
              </a:rPr>
              <a:t>https://techcommunity.microsoft.com/t5/SQL-Server/ODBC-Driver-17-for-SQL-Server-Released/ba-p/385825</a:t>
            </a:r>
            <a:endParaRPr lang="en-US" sz="1800" dirty="0">
              <a:solidFill>
                <a:schemeClr val="tx1"/>
              </a:solidFill>
            </a:endParaRPr>
          </a:p>
          <a:p>
            <a:r>
              <a:rPr lang="en-US" sz="1800" dirty="0">
                <a:solidFill>
                  <a:schemeClr val="tx1"/>
                </a:solidFill>
                <a:hlinkClick r:id="rId6">
                  <a:extLst>
                    <a:ext uri="{A12FA001-AC4F-418D-AE19-62706E023703}">
                      <ahyp:hlinkClr xmlns:ahyp="http://schemas.microsoft.com/office/drawing/2018/hyperlinkcolor" val="tx"/>
                    </a:ext>
                  </a:extLst>
                </a:hlinkClick>
              </a:rPr>
              <a:t>http://social.technet.microsoft.com/wiki/cfs-file.ashx/__key/communityserver-wikis-components-files/00-00-00-00-05/5710.Permissions_5F00_Poster_5F00_2008_5F00_R2_5F00_Wiki.pdf</a:t>
            </a:r>
            <a:endParaRPr lang="en-US" sz="1800" dirty="0">
              <a:solidFill>
                <a:schemeClr val="tx1"/>
              </a:solidFill>
            </a:endParaRPr>
          </a:p>
          <a:p>
            <a:r>
              <a:rPr lang="en-US" sz="1800" dirty="0">
                <a:solidFill>
                  <a:schemeClr val="tx1"/>
                </a:solidFill>
                <a:hlinkClick r:id="rId7">
                  <a:extLst>
                    <a:ext uri="{A12FA001-AC4F-418D-AE19-62706E023703}">
                      <ahyp:hlinkClr xmlns:ahyp="http://schemas.microsoft.com/office/drawing/2018/hyperlinkcolor" val="tx"/>
                    </a:ext>
                  </a:extLst>
                </a:hlinkClick>
              </a:rPr>
              <a:t>http://msdn.microsoft.com/en-us/library/bb669058(v=VS.110).aspx</a:t>
            </a:r>
            <a:endParaRPr lang="en-US" sz="1800" dirty="0">
              <a:solidFill>
                <a:schemeClr val="tx1"/>
              </a:solidFill>
            </a:endParaRPr>
          </a:p>
          <a:p>
            <a:r>
              <a:rPr lang="en-US" sz="1800" dirty="0">
                <a:solidFill>
                  <a:schemeClr val="tx1"/>
                </a:solidFill>
                <a:hlinkClick r:id="rId8">
                  <a:extLst>
                    <a:ext uri="{A12FA001-AC4F-418D-AE19-62706E023703}">
                      <ahyp:hlinkClr xmlns:ahyp="http://schemas.microsoft.com/office/drawing/2018/hyperlinkcolor" val="tx"/>
                    </a:ext>
                  </a:extLst>
                </a:hlinkClick>
              </a:rPr>
              <a:t>http://blogs.msdn.com/b/sqlsecurity/archive/2011/08/25/database-engine-permission-basics.aspx</a:t>
            </a:r>
            <a:endParaRPr lang="en-US" sz="1800" dirty="0">
              <a:solidFill>
                <a:schemeClr val="tx1"/>
              </a:solidFill>
            </a:endParaRPr>
          </a:p>
          <a:p>
            <a:r>
              <a:rPr lang="en-US" sz="1800" dirty="0">
                <a:solidFill>
                  <a:schemeClr val="tx1"/>
                </a:solidFill>
                <a:hlinkClick r:id="rId9">
                  <a:extLst>
                    <a:ext uri="{A12FA001-AC4F-418D-AE19-62706E023703}">
                      <ahyp:hlinkClr xmlns:ahyp="http://schemas.microsoft.com/office/drawing/2018/hyperlinkcolor" val="tx"/>
                    </a:ext>
                  </a:extLst>
                </a:hlinkClick>
              </a:rPr>
              <a:t>http://msdn.microsoft.com/en-us/library/ms191465.aspx</a:t>
            </a:r>
            <a:endParaRPr lang="en-US" sz="1800" dirty="0">
              <a:solidFill>
                <a:schemeClr val="tx1"/>
              </a:solidFill>
            </a:endParaRPr>
          </a:p>
          <a:p>
            <a:r>
              <a:rPr lang="en-US" sz="1800" dirty="0">
                <a:solidFill>
                  <a:schemeClr val="tx1"/>
                </a:solidFill>
                <a:hlinkClick r:id="rId10">
                  <a:extLst>
                    <a:ext uri="{A12FA001-AC4F-418D-AE19-62706E023703}">
                      <ahyp:hlinkClr xmlns:ahyp="http://schemas.microsoft.com/office/drawing/2018/hyperlinkcolor" val="tx"/>
                    </a:ext>
                  </a:extLst>
                </a:hlinkClick>
              </a:rPr>
              <a:t>https://docs.microsoft.com/en-us/sql/relational-databases/databases/security-best-practices-with-contained-databases?view=sql-server-2017</a:t>
            </a:r>
            <a:endParaRPr lang="en-US" sz="1800" dirty="0">
              <a:solidFill>
                <a:schemeClr val="tx1"/>
              </a:solidFill>
            </a:endParaRPr>
          </a:p>
          <a:p>
            <a:r>
              <a:rPr lang="en-US" sz="1800" dirty="0">
                <a:solidFill>
                  <a:schemeClr val="tx1"/>
                </a:solidFill>
                <a:hlinkClick r:id="rId11">
                  <a:extLst>
                    <a:ext uri="{A12FA001-AC4F-418D-AE19-62706E023703}">
                      <ahyp:hlinkClr xmlns:ahyp="http://schemas.microsoft.com/office/drawing/2018/hyperlinkcolor" val="tx"/>
                    </a:ext>
                  </a:extLst>
                </a:hlinkClick>
              </a:rPr>
              <a:t>https://azure.microsoft.com/en-us/blog/azure-sql-database-threat-detection-your-built-in-security-expert/</a:t>
            </a:r>
            <a:endParaRPr lang="en-US" sz="1800" dirty="0">
              <a:solidFill>
                <a:schemeClr val="tx1"/>
              </a:solidFill>
            </a:endParaRPr>
          </a:p>
          <a:p>
            <a:r>
              <a:rPr lang="en-US" sz="1800" dirty="0">
                <a:solidFill>
                  <a:schemeClr val="tx1"/>
                </a:solidFill>
                <a:hlinkClick r:id="rId12">
                  <a:extLst>
                    <a:ext uri="{A12FA001-AC4F-418D-AE19-62706E023703}">
                      <ahyp:hlinkClr xmlns:ahyp="http://schemas.microsoft.com/office/drawing/2018/hyperlinkcolor" val="tx"/>
                    </a:ext>
                  </a:extLst>
                </a:hlinkClick>
              </a:rPr>
              <a:t>https://www.slideshare.net/GrantFritchey/sql-injection-what-it-is-how-to-stop-it</a:t>
            </a:r>
            <a:endParaRPr lang="en-US" sz="1800" dirty="0">
              <a:solidFill>
                <a:schemeClr val="tx1"/>
              </a:solidFill>
            </a:endParaRPr>
          </a:p>
          <a:p>
            <a:r>
              <a:rPr lang="en-US" sz="1800" dirty="0">
                <a:solidFill>
                  <a:schemeClr val="tx1"/>
                </a:solidFill>
                <a:hlinkClick r:id="rId13">
                  <a:extLst>
                    <a:ext uri="{A12FA001-AC4F-418D-AE19-62706E023703}">
                      <ahyp:hlinkClr xmlns:ahyp="http://schemas.microsoft.com/office/drawing/2018/hyperlinkcolor" val="tx"/>
                    </a:ext>
                  </a:extLst>
                </a:hlinkClick>
              </a:rPr>
              <a:t>http://technet.microsoft.com/en-us/library/ms187359.aspx</a:t>
            </a:r>
            <a:endParaRPr lang="en-US" sz="1800" dirty="0">
              <a:solidFill>
                <a:schemeClr val="tx1"/>
              </a:solidFill>
            </a:endParaRPr>
          </a:p>
          <a:p>
            <a:r>
              <a:rPr lang="en-US" sz="1800" dirty="0">
                <a:solidFill>
                  <a:schemeClr val="tx1"/>
                </a:solidFill>
                <a:hlinkClick r:id="rId14">
                  <a:extLst>
                    <a:ext uri="{A12FA001-AC4F-418D-AE19-62706E023703}">
                      <ahyp:hlinkClr xmlns:ahyp="http://schemas.microsoft.com/office/drawing/2018/hyperlinkcolor" val="tx"/>
                    </a:ext>
                  </a:extLst>
                </a:hlinkClick>
              </a:rPr>
              <a:t>http://support.microsoft.com/kb/918992</a:t>
            </a:r>
            <a:endParaRPr lang="en-US" sz="1800" dirty="0">
              <a:solidFill>
                <a:schemeClr val="tx1"/>
              </a:solidFill>
            </a:endParaRPr>
          </a:p>
          <a:p>
            <a:r>
              <a:rPr lang="en-US" sz="1800" dirty="0">
                <a:solidFill>
                  <a:schemeClr val="tx1"/>
                </a:solidFill>
                <a:hlinkClick r:id="rId15">
                  <a:extLst>
                    <a:ext uri="{A12FA001-AC4F-418D-AE19-62706E023703}">
                      <ahyp:hlinkClr xmlns:ahyp="http://schemas.microsoft.com/office/drawing/2018/hyperlinkcolor" val="tx"/>
                    </a:ext>
                  </a:extLst>
                </a:hlinkClick>
              </a:rPr>
              <a:t>https://azure.microsoft.com/en-us/documentation/articles/sql-database-aad-authentication/</a:t>
            </a:r>
            <a:endParaRPr lang="en-US" sz="1800" dirty="0">
              <a:solidFill>
                <a:schemeClr val="tx1"/>
              </a:solidFill>
            </a:endParaRPr>
          </a:p>
          <a:p>
            <a:r>
              <a:rPr lang="en-US" sz="1800" dirty="0">
                <a:solidFill>
                  <a:schemeClr val="tx1"/>
                </a:solidFill>
                <a:hlinkClick r:id="rId16">
                  <a:extLst>
                    <a:ext uri="{A12FA001-AC4F-418D-AE19-62706E023703}">
                      <ahyp:hlinkClr xmlns:ahyp="http://schemas.microsoft.com/office/drawing/2018/hyperlinkcolor" val="tx"/>
                    </a:ext>
                  </a:extLst>
                </a:hlinkClick>
              </a:rPr>
              <a:t>https://azure.microsoft.com/en-us/documentation/articles/sql-database-manage-logins/</a:t>
            </a:r>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3334294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0" y="0"/>
            <a:ext cx="12192000" cy="762000"/>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2"/>
          <a:srcRect t="937" r="172" b="911"/>
          <a:stretch/>
        </p:blipFill>
        <p:spPr>
          <a:xfrm>
            <a:off x="332295" y="680946"/>
            <a:ext cx="5525593" cy="4604266"/>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89" y="2514599"/>
            <a:ext cx="6001816" cy="3662363"/>
          </a:xfrm>
        </p:spPr>
        <p:txBody>
          <a:bodyPr>
            <a:normAutofit fontScale="92500"/>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264" y="5715000"/>
            <a:ext cx="5801653" cy="369332"/>
          </a:xfrm>
          <a:prstGeom prst="rect">
            <a:avLst/>
          </a:prstGeom>
        </p:spPr>
        <p:txBody>
          <a:bodyPr wrap="none">
            <a:spAutoFit/>
          </a:bodyPr>
          <a:lstStyle/>
          <a:p>
            <a:r>
              <a:rPr lang="en-US" dirty="0">
                <a:hlinkClick r:id="rId3"/>
              </a:rPr>
              <a:t>https://www.thewallsproject.org/programs/futures_fund/</a:t>
            </a:r>
            <a:endParaRPr lang="en-US" dirty="0"/>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1111" b="28889"/>
          <a:stretch/>
        </p:blipFill>
        <p:spPr bwMode="auto">
          <a:xfrm>
            <a:off x="5962227" y="681038"/>
            <a:ext cx="5848773" cy="17546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71AD2DF-8E2B-4218-A8EF-FF6AB9645F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18" t="23404" r="20639" b="45445"/>
          <a:stretch/>
        </p:blipFill>
        <p:spPr bwMode="auto">
          <a:xfrm>
            <a:off x="5886997" y="680992"/>
            <a:ext cx="2971800" cy="1754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220" y="1905024"/>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370975"/>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coming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460" y="89840"/>
            <a:ext cx="3789594" cy="473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299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F166F8-64A3-40BE-AC80-199547ECEFC8}"/>
              </a:ext>
            </a:extLst>
          </p:cNvPr>
          <p:cNvSpPr>
            <a:spLocks noGrp="1"/>
          </p:cNvSpPr>
          <p:nvPr>
            <p:ph type="title"/>
          </p:nvPr>
        </p:nvSpPr>
        <p:spPr/>
        <p:txBody>
          <a:bodyPr/>
          <a:lstStyle/>
          <a:p>
            <a:r>
              <a:rPr lang="en-US" b="1" cap="all" dirty="0">
                <a:solidFill>
                  <a:srgbClr val="3D156F"/>
                </a:solidFill>
              </a:rPr>
              <a:t>Bio and contact</a:t>
            </a:r>
            <a:endParaRPr lang="en-US" dirty="0"/>
          </a:p>
        </p:txBody>
      </p:sp>
      <p:sp>
        <p:nvSpPr>
          <p:cNvPr id="3" name="Content Placeholder 2"/>
          <p:cNvSpPr>
            <a:spLocks noGrp="1"/>
          </p:cNvSpPr>
          <p:nvPr>
            <p:ph idx="1"/>
          </p:nvPr>
        </p:nvSpPr>
        <p:spPr>
          <a:xfrm>
            <a:off x="692459" y="3872615"/>
            <a:ext cx="10972800" cy="2756786"/>
          </a:xfrm>
        </p:spPr>
        <p:txBody>
          <a:bodyPr>
            <a:normAutofit/>
          </a:bodyPr>
          <a:lstStyle/>
          <a:p>
            <a:pPr marL="0" indent="0" algn="ctr">
              <a:buNone/>
            </a:pPr>
            <a:r>
              <a:rPr lang="en-US" sz="4000" dirty="0"/>
              <a:t>This presentation, including all source code, available at my blog:</a:t>
            </a:r>
          </a:p>
          <a:p>
            <a:pPr marL="0" indent="0" algn="ctr">
              <a:buNone/>
            </a:pPr>
            <a:r>
              <a:rPr lang="en-US" sz="6600" b="1" dirty="0">
                <a:hlinkClick r:id="rId2"/>
              </a:rPr>
              <a:t>SQLTact.com</a:t>
            </a:r>
            <a:endParaRPr lang="en-US" sz="6600" b="1" dirty="0"/>
          </a:p>
          <a:p>
            <a:endParaRPr lang="en-US" sz="4800" dirty="0"/>
          </a:p>
          <a:p>
            <a:endParaRPr lang="en-US" sz="4800" dirty="0"/>
          </a:p>
        </p:txBody>
      </p:sp>
      <p:sp>
        <p:nvSpPr>
          <p:cNvPr id="4" name="Subtitle 2"/>
          <p:cNvSpPr txBox="1">
            <a:spLocks/>
          </p:cNvSpPr>
          <p:nvPr/>
        </p:nvSpPr>
        <p:spPr>
          <a:xfrm>
            <a:off x="692459" y="877224"/>
            <a:ext cx="9061142" cy="2995390"/>
          </a:xfrm>
          <a:prstGeom prst="rect">
            <a:avLst/>
          </a:prstGeom>
        </p:spPr>
        <p:txBody>
          <a:bodyPr vert="horz" lIns="91438" tIns="45719" rIns="91438" bIns="45719"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rPr>
              <a:t>William D Assaf, MCSE</a:t>
            </a: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rPr>
              <a:t>Baton Rouge SQL Server UG board</a:t>
            </a:r>
          </a:p>
          <a:p>
            <a:pPr marL="362891" lvl="0" indent="-362891" defTabSz="967710">
              <a:defRPr/>
            </a:pP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rPr>
              <a:t>Principal Consultant, </a:t>
            </a:r>
            <a:r>
              <a:rPr lang="en-US" dirty="0">
                <a:solidFill>
                  <a:srgbClr val="101820"/>
                </a:solidFill>
                <a:latin typeface="Roboto" panose="02000000000000000000" pitchFamily="2" charset="0"/>
                <a:ea typeface="Roboto" panose="02000000000000000000" pitchFamily="2" charset="0"/>
              </a:rPr>
              <a:t>SQL Manager at </a:t>
            </a: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rPr>
              <a:t>Sparkhound</a:t>
            </a: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hlinkClick r:id="rId3"/>
              </a:rPr>
              <a:t>William.Assaf@sparkhound.com</a:t>
            </a:r>
            <a:endPar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endParaRP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rPr>
              <a:t>Twitter: @</a:t>
            </a:r>
            <a:r>
              <a:rPr kumimoji="0" lang="en-US" b="0" i="0" u="none" strike="noStrike" kern="1200" cap="none" spc="0" normalizeH="0" baseline="0" noProof="0" dirty="0" err="1">
                <a:ln>
                  <a:noFill/>
                </a:ln>
                <a:solidFill>
                  <a:srgbClr val="101820"/>
                </a:solidFill>
                <a:effectLst/>
                <a:uLnTx/>
                <a:uFillTx/>
                <a:latin typeface="Roboto" panose="02000000000000000000" pitchFamily="2" charset="0"/>
                <a:ea typeface="Roboto" panose="02000000000000000000" pitchFamily="2" charset="0"/>
              </a:rPr>
              <a:t>william_a_dba</a:t>
            </a:r>
            <a:endPar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endParaRP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endPar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endParaRPr>
          </a:p>
          <a:p>
            <a:pPr marL="0" marR="0" lvl="0" indent="0" algn="l" defTabSz="967710" rtl="0" eaLnBrk="1" fontAlgn="auto" latinLnBrk="0" hangingPunct="1">
              <a:lnSpc>
                <a:spcPct val="100000"/>
              </a:lnSpc>
              <a:spcBef>
                <a:spcPct val="20000"/>
              </a:spcBef>
              <a:spcAft>
                <a:spcPts val="0"/>
              </a:spcAft>
              <a:buClrTx/>
              <a:buSzTx/>
              <a:buFont typeface="Arial" pitchFamily="34" charset="0"/>
              <a:buNone/>
              <a:tabLst/>
              <a:defRPr/>
            </a:pPr>
            <a:endParaRPr kumimoji="0" lang="en-US" b="0" i="0" u="none" strike="noStrike" kern="1200" cap="none" spc="0" normalizeH="0" baseline="0" noProof="0" dirty="0">
              <a:ln>
                <a:noFill/>
              </a:ln>
              <a:solidFill>
                <a:srgbClr val="101820"/>
              </a:solidFill>
              <a:effectLst/>
              <a:uLnTx/>
              <a:uFillTx/>
              <a:latin typeface="Roboto" panose="02000000000000000000" pitchFamily="2" charset="0"/>
              <a:ea typeface="Roboto" panose="02000000000000000000" pitchFamily="2" charset="0"/>
            </a:endParaRPr>
          </a:p>
        </p:txBody>
      </p:sp>
      <p:pic>
        <p:nvPicPr>
          <p:cNvPr id="6" name="Picture 2" descr="William Assaf">
            <a:extLst>
              <a:ext uri="{FF2B5EF4-FFF2-40B4-BE49-F238E27FC236}">
                <a16:creationId xmlns:a16="http://schemas.microsoft.com/office/drawing/2014/main" id="{2BAE5041-34BB-4C0C-A938-11DDAAA02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200" y="762041"/>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489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F166F8-64A3-40BE-AC80-199547ECEFC8}"/>
              </a:ext>
            </a:extLst>
          </p:cNvPr>
          <p:cNvSpPr>
            <a:spLocks noGrp="1"/>
          </p:cNvSpPr>
          <p:nvPr>
            <p:ph type="title"/>
          </p:nvPr>
        </p:nvSpPr>
        <p:spPr>
          <a:xfrm>
            <a:off x="0" y="-40640"/>
            <a:ext cx="12192000" cy="762000"/>
          </a:xfrm>
        </p:spPr>
        <p:txBody>
          <a:bodyPr/>
          <a:lstStyle/>
          <a:p>
            <a:r>
              <a:rPr lang="en-US" b="1" cap="all" dirty="0" err="1">
                <a:solidFill>
                  <a:srgbClr val="3D156F"/>
                </a:solidFill>
              </a:rPr>
              <a:t>UpCOMING</a:t>
            </a:r>
            <a:r>
              <a:rPr lang="en-US" b="1" cap="all" dirty="0">
                <a:solidFill>
                  <a:srgbClr val="3D156F"/>
                </a:solidFill>
              </a:rPr>
              <a:t> EVENTS</a:t>
            </a:r>
            <a:endParaRPr lang="en-US" dirty="0"/>
          </a:p>
        </p:txBody>
      </p:sp>
      <p:sp>
        <p:nvSpPr>
          <p:cNvPr id="4" name="Subtitle 2"/>
          <p:cNvSpPr txBox="1">
            <a:spLocks/>
          </p:cNvSpPr>
          <p:nvPr/>
        </p:nvSpPr>
        <p:spPr>
          <a:xfrm>
            <a:off x="692459" y="877224"/>
            <a:ext cx="5555942" cy="5675976"/>
          </a:xfrm>
          <a:prstGeom prst="rect">
            <a:avLst/>
          </a:prstGeom>
        </p:spPr>
        <p:txBody>
          <a:bodyPr vert="horz" lIns="91438" tIns="45719" rIns="91438" bIns="45719"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Baton Rouge .NET UG</a:t>
            </a:r>
          </a:p>
          <a:p>
            <a:pPr lvl="1"/>
            <a:r>
              <a:rPr lang="en-US" sz="3200" dirty="0">
                <a:hlinkClick r:id="rId2"/>
              </a:rPr>
              <a:t>brdnug.org</a:t>
            </a:r>
            <a:endParaRPr lang="en-US" sz="3200" dirty="0"/>
          </a:p>
          <a:p>
            <a:pPr lvl="1"/>
            <a:r>
              <a:rPr lang="en-US" sz="3200" dirty="0"/>
              <a:t>Every 2nd Wednesday</a:t>
            </a:r>
          </a:p>
          <a:p>
            <a:pPr lvl="1"/>
            <a:endParaRPr lang="en-US" sz="3200" dirty="0"/>
          </a:p>
          <a:p>
            <a:r>
              <a:rPr lang="en-US" sz="3600" dirty="0"/>
              <a:t>Baton Rouge SQL Server UG</a:t>
            </a:r>
          </a:p>
          <a:p>
            <a:pPr lvl="1"/>
            <a:r>
              <a:rPr lang="en-US" sz="3200" dirty="0">
                <a:hlinkClick r:id="rId3"/>
              </a:rPr>
              <a:t>brssug.org</a:t>
            </a:r>
            <a:endParaRPr lang="en-US" sz="3200" dirty="0"/>
          </a:p>
          <a:p>
            <a:pPr lvl="1"/>
            <a:endParaRPr lang="en-US" sz="3200" dirty="0"/>
          </a:p>
          <a:p>
            <a:r>
              <a:rPr lang="en-US" sz="3600" dirty="0"/>
              <a:t>Baton Rouge Analytics and Intelligence Network</a:t>
            </a:r>
          </a:p>
          <a:p>
            <a:pPr lvl="1"/>
            <a:r>
              <a:rPr lang="en-US" sz="3200" dirty="0">
                <a:hlinkClick r:id="rId4"/>
              </a:rPr>
              <a:t>gobrain.org</a:t>
            </a:r>
            <a:endParaRPr lang="en-US" sz="3200" dirty="0"/>
          </a:p>
          <a:p>
            <a:pPr lvl="1"/>
            <a:endParaRPr lang="en-US" sz="3200" dirty="0"/>
          </a:p>
          <a:p>
            <a:pPr lvl="1"/>
            <a:endParaRPr lang="en-US" sz="3200" dirty="0"/>
          </a:p>
          <a:p>
            <a:pPr marL="457200" lvl="1" indent="0">
              <a:buNone/>
            </a:pPr>
            <a:endParaRPr lang="en-US" sz="3200" dirty="0"/>
          </a:p>
        </p:txBody>
      </p:sp>
      <p:sp>
        <p:nvSpPr>
          <p:cNvPr id="2" name="Rectangle 1">
            <a:extLst>
              <a:ext uri="{FF2B5EF4-FFF2-40B4-BE49-F238E27FC236}">
                <a16:creationId xmlns:a16="http://schemas.microsoft.com/office/drawing/2014/main" id="{DBAA5FB2-E845-4232-B11F-8F2E3C4F2A89}"/>
              </a:ext>
            </a:extLst>
          </p:cNvPr>
          <p:cNvSpPr/>
          <p:nvPr/>
        </p:nvSpPr>
        <p:spPr>
          <a:xfrm>
            <a:off x="6096000" y="762000"/>
            <a:ext cx="5867400" cy="5139869"/>
          </a:xfrm>
          <a:prstGeom prst="rect">
            <a:avLst/>
          </a:prstGeom>
        </p:spPr>
        <p:txBody>
          <a:bodyPr wrap="square">
            <a:spAutoFit/>
          </a:bodyPr>
          <a:lstStyle/>
          <a:p>
            <a:r>
              <a:rPr lang="en-US" sz="3600" dirty="0"/>
              <a:t>Baton Rouge SQLSaturday</a:t>
            </a:r>
          </a:p>
          <a:p>
            <a:pPr marL="914400" lvl="1" indent="-457200">
              <a:buFont typeface="Arial" panose="020B0604020202020204" pitchFamily="34" charset="0"/>
              <a:buChar char="•"/>
            </a:pPr>
            <a:r>
              <a:rPr lang="en-US" sz="3200" dirty="0"/>
              <a:t>At LSU</a:t>
            </a:r>
          </a:p>
          <a:p>
            <a:pPr marL="914400" lvl="1" indent="-457200">
              <a:buFont typeface="Arial" panose="020B0604020202020204" pitchFamily="34" charset="0"/>
              <a:buChar char="•"/>
            </a:pPr>
            <a:r>
              <a:rPr lang="en-US" sz="3200" dirty="0"/>
              <a:t>March 7 – BI</a:t>
            </a:r>
          </a:p>
          <a:p>
            <a:pPr marL="914400" lvl="1" indent="-457200">
              <a:buFont typeface="Arial" panose="020B0604020202020204" pitchFamily="34" charset="0"/>
              <a:buChar char="•"/>
            </a:pPr>
            <a:r>
              <a:rPr lang="en-US" sz="3200" dirty="0"/>
              <a:t>August 1 – Everything</a:t>
            </a:r>
          </a:p>
          <a:p>
            <a:pPr marL="914400" lvl="1" indent="-457200">
              <a:buFont typeface="Arial" panose="020B0604020202020204" pitchFamily="34" charset="0"/>
              <a:buChar char="•"/>
            </a:pPr>
            <a:r>
              <a:rPr lang="en-US" sz="3200" dirty="0">
                <a:hlinkClick r:id="rId5"/>
              </a:rPr>
              <a:t>SQLSaturday.com</a:t>
            </a:r>
            <a:endParaRPr lang="en-US" sz="3200" dirty="0"/>
          </a:p>
          <a:p>
            <a:pPr lvl="1"/>
            <a:endParaRPr lang="en-US" sz="3200" dirty="0"/>
          </a:p>
          <a:p>
            <a:r>
              <a:rPr lang="en-US" sz="3600" dirty="0"/>
              <a:t>Activate Conference</a:t>
            </a:r>
          </a:p>
          <a:p>
            <a:pPr marL="914400" lvl="1" indent="-457200">
              <a:buFont typeface="Arial" panose="020B0604020202020204" pitchFamily="34" charset="0"/>
              <a:buChar char="•"/>
            </a:pPr>
            <a:r>
              <a:rPr lang="en-US" sz="3200" dirty="0"/>
              <a:t>At LSU</a:t>
            </a:r>
          </a:p>
          <a:p>
            <a:pPr marL="914400" lvl="1" indent="-457200">
              <a:buFont typeface="Arial" panose="020B0604020202020204" pitchFamily="34" charset="0"/>
              <a:buChar char="•"/>
            </a:pPr>
            <a:r>
              <a:rPr lang="en-US" sz="3200" dirty="0"/>
              <a:t>September 19 2020 </a:t>
            </a:r>
          </a:p>
          <a:p>
            <a:pPr marL="914400" lvl="1" indent="-457200">
              <a:buFont typeface="Arial" panose="020B0604020202020204" pitchFamily="34" charset="0"/>
              <a:buChar char="•"/>
            </a:pPr>
            <a:r>
              <a:rPr lang="en-US" sz="3200" dirty="0">
                <a:hlinkClick r:id="rId6"/>
              </a:rPr>
              <a:t>ActivateConf.com</a:t>
            </a:r>
            <a:endParaRPr lang="en-US" sz="3200" dirty="0"/>
          </a:p>
        </p:txBody>
      </p:sp>
      <p:cxnSp>
        <p:nvCxnSpPr>
          <p:cNvPr id="8" name="Straight Connector 7">
            <a:extLst>
              <a:ext uri="{FF2B5EF4-FFF2-40B4-BE49-F238E27FC236}">
                <a16:creationId xmlns:a16="http://schemas.microsoft.com/office/drawing/2014/main" id="{A89C0255-74E4-43E7-9889-B466466A4E5A}"/>
              </a:ext>
            </a:extLst>
          </p:cNvPr>
          <p:cNvCxnSpPr>
            <a:cxnSpLocks/>
          </p:cNvCxnSpPr>
          <p:nvPr/>
        </p:nvCxnSpPr>
        <p:spPr>
          <a:xfrm flipH="1">
            <a:off x="5943600" y="762000"/>
            <a:ext cx="76200" cy="57912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637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AC69-4563-4104-BE3B-6A47E8835A65}"/>
              </a:ext>
            </a:extLst>
          </p:cNvPr>
          <p:cNvSpPr>
            <a:spLocks noGrp="1"/>
          </p:cNvSpPr>
          <p:nvPr>
            <p:ph type="title"/>
          </p:nvPr>
        </p:nvSpPr>
        <p:spPr>
          <a:xfrm>
            <a:off x="838199" y="77686"/>
            <a:ext cx="10515600" cy="549275"/>
          </a:xfrm>
        </p:spPr>
        <p:txBody>
          <a:bodyPr>
            <a:noAutofit/>
          </a:bodyPr>
          <a:lstStyle/>
          <a:p>
            <a:pPr algn="ctr"/>
            <a:r>
              <a:rPr lang="en-US" sz="4400" b="1" cap="all" dirty="0">
                <a:solidFill>
                  <a:srgbClr val="3D156F"/>
                </a:solidFill>
                <a:latin typeface="Roboto" panose="02000000000000000000" pitchFamily="2" charset="0"/>
                <a:ea typeface="Roboto" panose="02000000000000000000" pitchFamily="2" charset="0"/>
                <a:cs typeface="Calibri" panose="020F0502020204030204" pitchFamily="34" charset="0"/>
              </a:rPr>
              <a:t>Login vs </a:t>
            </a:r>
            <a:r>
              <a:rPr lang="en-US" sz="4400" b="1" cap="all" dirty="0" err="1">
                <a:solidFill>
                  <a:srgbClr val="3D156F"/>
                </a:solidFill>
                <a:latin typeface="Roboto" panose="02000000000000000000" pitchFamily="2" charset="0"/>
                <a:ea typeface="Roboto" panose="02000000000000000000" pitchFamily="2" charset="0"/>
                <a:cs typeface="Calibri" panose="020F0502020204030204" pitchFamily="34" charset="0"/>
              </a:rPr>
              <a:t>usEr</a:t>
            </a:r>
            <a:endParaRPr lang="en-US" sz="4400" b="1" cap="all" dirty="0">
              <a:solidFill>
                <a:srgbClr val="3D156F"/>
              </a:solidFill>
              <a:latin typeface="Roboto" panose="02000000000000000000" pitchFamily="2" charset="0"/>
              <a:ea typeface="Roboto" panose="02000000000000000000" pitchFamily="2" charset="0"/>
              <a:cs typeface="Calibri" panose="020F0502020204030204" pitchFamily="34" charset="0"/>
            </a:endParaRPr>
          </a:p>
        </p:txBody>
      </p:sp>
      <p:sp>
        <p:nvSpPr>
          <p:cNvPr id="10" name="Content Placeholder 9">
            <a:extLst>
              <a:ext uri="{FF2B5EF4-FFF2-40B4-BE49-F238E27FC236}">
                <a16:creationId xmlns:a16="http://schemas.microsoft.com/office/drawing/2014/main" id="{5CD003F5-EDF3-4AD1-8B4A-E065BAAA30F0}"/>
              </a:ext>
            </a:extLst>
          </p:cNvPr>
          <p:cNvSpPr txBox="1">
            <a:spLocks noGrp="1"/>
          </p:cNvSpPr>
          <p:nvPr>
            <p:ph sz="half" idx="1"/>
          </p:nvPr>
        </p:nvSpPr>
        <p:spPr>
          <a:xfrm>
            <a:off x="838201" y="838200"/>
            <a:ext cx="4876799" cy="5767733"/>
          </a:xfrm>
          <a:prstGeom prst="rect">
            <a:avLst/>
          </a:prstGeom>
          <a:noFill/>
        </p:spPr>
        <p:txBody>
          <a:bodyPr wrap="square" numCol="1" rtlCol="0">
            <a:spAutoFit/>
          </a:bodyPr>
          <a:lstStyle/>
          <a:p>
            <a:pPr marL="0" indent="0" algn="ctr">
              <a:buNone/>
            </a:pPr>
            <a:r>
              <a:rPr lang="en-US" sz="2800" b="1" dirty="0">
                <a:latin typeface="Roboto" panose="02000000000000000000" pitchFamily="2" charset="0"/>
                <a:ea typeface="Roboto" panose="02000000000000000000" pitchFamily="2" charset="0"/>
              </a:rPr>
              <a:t>Database User</a:t>
            </a:r>
          </a:p>
          <a:p>
            <a:pPr algn="ctr"/>
            <a:endParaRPr lang="en-US" sz="2800" b="1" dirty="0">
              <a:latin typeface="Roboto" panose="02000000000000000000" pitchFamily="2" charset="0"/>
              <a:ea typeface="Roboto" panose="02000000000000000000" pitchFamily="2" charset="0"/>
            </a:endParaRPr>
          </a:p>
          <a:p>
            <a:pPr marL="285750" indent="-285750">
              <a:buFont typeface="Arial" pitchFamily="34" charset="0"/>
              <a:buChar char="•"/>
            </a:pPr>
            <a:r>
              <a:rPr lang="en-US" sz="2800" dirty="0">
                <a:latin typeface="Roboto" panose="02000000000000000000" pitchFamily="2" charset="0"/>
                <a:ea typeface="Roboto" panose="02000000000000000000" pitchFamily="2" charset="0"/>
              </a:rPr>
              <a:t>Has a </a:t>
            </a:r>
            <a:r>
              <a:rPr lang="en-US" sz="2800" b="1" dirty="0">
                <a:latin typeface="Roboto" panose="02000000000000000000" pitchFamily="2" charset="0"/>
                <a:ea typeface="Roboto" panose="02000000000000000000" pitchFamily="2" charset="0"/>
              </a:rPr>
              <a:t>database</a:t>
            </a:r>
            <a:r>
              <a:rPr lang="en-US" sz="28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Included in DB Restore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SELECT, UPDATE, EXECUTE, CREATE TABLE, etc.</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pPr marL="0" indent="0">
              <a:buNone/>
            </a:pPr>
            <a:r>
              <a:rPr lang="en-US" sz="1800" dirty="0"/>
              <a:t>*Most of the time. We’ll talk about it.</a:t>
            </a:r>
            <a:endParaRPr lang="en-US" sz="1800" dirty="0">
              <a:latin typeface="Roboto" panose="02000000000000000000" pitchFamily="2" charset="0"/>
              <a:ea typeface="Roboto" panose="02000000000000000000" pitchFamily="2" charset="0"/>
            </a:endParaRPr>
          </a:p>
        </p:txBody>
      </p:sp>
      <p:sp>
        <p:nvSpPr>
          <p:cNvPr id="11" name="Content Placeholder 10">
            <a:extLst>
              <a:ext uri="{FF2B5EF4-FFF2-40B4-BE49-F238E27FC236}">
                <a16:creationId xmlns:a16="http://schemas.microsoft.com/office/drawing/2014/main" id="{6F9BF9AC-EC99-4192-B021-9C7EB28E25FC}"/>
              </a:ext>
            </a:extLst>
          </p:cNvPr>
          <p:cNvSpPr txBox="1">
            <a:spLocks noGrp="1"/>
          </p:cNvSpPr>
          <p:nvPr>
            <p:ph sz="half" idx="2"/>
          </p:nvPr>
        </p:nvSpPr>
        <p:spPr>
          <a:xfrm>
            <a:off x="5791200" y="838200"/>
            <a:ext cx="5715000" cy="4918269"/>
          </a:xfrm>
          <a:prstGeom prst="rect">
            <a:avLst/>
          </a:prstGeom>
          <a:noFill/>
        </p:spPr>
        <p:txBody>
          <a:bodyPr wrap="square" numCol="1" rtlCol="0">
            <a:spAutoFit/>
          </a:bodyPr>
          <a:lstStyle/>
          <a:p>
            <a:pPr marL="0" indent="0" algn="ctr">
              <a:buNone/>
            </a:pPr>
            <a:r>
              <a:rPr lang="en-US" sz="2800" b="1" dirty="0">
                <a:latin typeface="Roboto" panose="02000000000000000000" pitchFamily="2" charset="0"/>
                <a:ea typeface="Roboto" panose="02000000000000000000" pitchFamily="2" charset="0"/>
              </a:rPr>
              <a:t>Server Login</a:t>
            </a:r>
          </a:p>
          <a:p>
            <a:pPr algn="ctr"/>
            <a:endParaRPr lang="en-US" sz="2800" b="1" dirty="0">
              <a:latin typeface="Roboto" panose="02000000000000000000" pitchFamily="2" charset="0"/>
              <a:ea typeface="Roboto" panose="02000000000000000000" pitchFamily="2" charset="0"/>
            </a:endParaRPr>
          </a:p>
          <a:p>
            <a:pPr marL="285750" indent="-285750">
              <a:buFont typeface="Arial" pitchFamily="34" charset="0"/>
              <a:buChar char="•"/>
            </a:pPr>
            <a:r>
              <a:rPr lang="en-US" sz="28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Linked to AD (Windows Auth)</a:t>
            </a:r>
          </a:p>
          <a:p>
            <a:pPr marL="0" indent="0">
              <a:buNone/>
            </a:pPr>
            <a:r>
              <a:rPr lang="en-US" sz="2800" dirty="0">
                <a:latin typeface="Roboto" panose="02000000000000000000" pitchFamily="2" charset="0"/>
                <a:ea typeface="Roboto" panose="02000000000000000000" pitchFamily="2" charset="0"/>
              </a:rPr>
              <a:t>	or have a password (SQL Auth)</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the Master database, so not in other DB restores</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a:t>
            </a:r>
            <a:r>
              <a:rPr lang="en-US" sz="2800" dirty="0"/>
              <a:t>CONNECT, VIEW SERVER STATE</a:t>
            </a:r>
            <a:r>
              <a:rPr lang="en-US" sz="2800" dirty="0">
                <a:latin typeface="Roboto" panose="02000000000000000000" pitchFamily="2" charset="0"/>
                <a:ea typeface="Roboto" panose="02000000000000000000" pitchFamily="2" charset="0"/>
              </a:rPr>
              <a:t>, CREATE DATABASE, etc.</a:t>
            </a:r>
          </a:p>
        </p:txBody>
      </p:sp>
    </p:spTree>
    <p:extLst>
      <p:ext uri="{BB962C8B-B14F-4D97-AF65-F5344CB8AC3E}">
        <p14:creationId xmlns:p14="http://schemas.microsoft.com/office/powerpoint/2010/main" val="2314065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D561D73-A9C8-4904-BC9D-60045669456E}"/>
              </a:ext>
            </a:extLst>
          </p:cNvPr>
          <p:cNvSpPr>
            <a:spLocks noGrp="1"/>
          </p:cNvSpPr>
          <p:nvPr>
            <p:ph type="title"/>
          </p:nvPr>
        </p:nvSpPr>
        <p:spPr>
          <a:xfrm>
            <a:off x="228600" y="164306"/>
            <a:ext cx="3932237" cy="1600200"/>
          </a:xfrm>
        </p:spPr>
        <p:txBody>
          <a:bodyPr/>
          <a:lstStyle/>
          <a:p>
            <a:r>
              <a:rPr lang="en-US" dirty="0"/>
              <a:t>LOGIN VS USER</a:t>
            </a:r>
          </a:p>
        </p:txBody>
      </p:sp>
      <p:sp>
        <p:nvSpPr>
          <p:cNvPr id="13" name="Text Placeholder 12">
            <a:extLst>
              <a:ext uri="{FF2B5EF4-FFF2-40B4-BE49-F238E27FC236}">
                <a16:creationId xmlns:a16="http://schemas.microsoft.com/office/drawing/2014/main" id="{157EDD37-0525-4EA5-A916-790A1C5072EB}"/>
              </a:ext>
            </a:extLst>
          </p:cNvPr>
          <p:cNvSpPr>
            <a:spLocks noGrp="1"/>
          </p:cNvSpPr>
          <p:nvPr>
            <p:ph type="body" sz="half" idx="2"/>
          </p:nvPr>
        </p:nvSpPr>
        <p:spPr>
          <a:xfrm>
            <a:off x="4636994" y="152399"/>
            <a:ext cx="7402606" cy="6704259"/>
          </a:xfrm>
        </p:spPr>
        <p:txBody>
          <a:bodyPr>
            <a:normAutofit lnSpcReduction="10000"/>
          </a:bodyPr>
          <a:lstStyle/>
          <a:p>
            <a:pPr algn="ctr"/>
            <a:r>
              <a:rPr lang="en-US" sz="2400" b="1" dirty="0">
                <a:latin typeface="Roboto" panose="02000000000000000000" pitchFamily="2" charset="0"/>
                <a:ea typeface="Roboto" panose="02000000000000000000" pitchFamily="2" charset="0"/>
              </a:rPr>
              <a:t>Database User</a:t>
            </a:r>
          </a:p>
          <a:p>
            <a:pPr marL="285750" indent="-285750">
              <a:buFont typeface="Arial" pitchFamily="34" charset="0"/>
              <a:buChar char="•"/>
            </a:pPr>
            <a:r>
              <a:rPr lang="en-US" sz="2400" dirty="0"/>
              <a:t>Has a </a:t>
            </a:r>
            <a:r>
              <a:rPr lang="en-US" sz="2400" b="1" dirty="0"/>
              <a:t>database</a:t>
            </a:r>
            <a:r>
              <a:rPr lang="en-US" sz="2400" dirty="0"/>
              <a:t> context</a:t>
            </a:r>
          </a:p>
          <a:p>
            <a:pPr marL="285750" indent="-285750">
              <a:buFont typeface="Arial" pitchFamily="34" charset="0"/>
              <a:buChar char="•"/>
            </a:pPr>
            <a:r>
              <a:rPr lang="en-US" sz="2400" dirty="0"/>
              <a:t>Often linked to a Login*</a:t>
            </a:r>
          </a:p>
          <a:p>
            <a:pPr marL="285750" indent="-285750">
              <a:buFont typeface="Arial" pitchFamily="34" charset="0"/>
              <a:buChar char="•"/>
            </a:pPr>
            <a:r>
              <a:rPr lang="en-US" sz="2400" dirty="0"/>
              <a:t>Does not have a password*</a:t>
            </a:r>
          </a:p>
          <a:p>
            <a:pPr marL="285750" indent="-285750">
              <a:buFont typeface="Arial" pitchFamily="34" charset="0"/>
              <a:buChar char="•"/>
            </a:pPr>
            <a:r>
              <a:rPr lang="en-US" sz="2400" dirty="0"/>
              <a:t>Stored in a Database</a:t>
            </a:r>
          </a:p>
          <a:p>
            <a:pPr marL="285750" indent="-285750">
              <a:buFont typeface="Arial" pitchFamily="34" charset="0"/>
              <a:buChar char="•"/>
            </a:pPr>
            <a:r>
              <a:rPr lang="en-US" sz="2400" dirty="0"/>
              <a:t>Included in DB Restore</a:t>
            </a:r>
          </a:p>
          <a:p>
            <a:pPr marL="285750" indent="-285750">
              <a:buFont typeface="Arial" pitchFamily="34" charset="0"/>
              <a:buChar char="•"/>
            </a:pPr>
            <a:r>
              <a:rPr lang="en-US" sz="2400" dirty="0"/>
              <a:t>Given access to SELECT, UPDATE, EXECUTE, CREATE TABLE, etc. </a:t>
            </a:r>
          </a:p>
          <a:p>
            <a:pPr algn="ctr"/>
            <a:r>
              <a:rPr lang="en-US" sz="2400" b="1" dirty="0"/>
              <a:t>	</a:t>
            </a:r>
            <a:r>
              <a:rPr lang="en-US" sz="2400" b="1" dirty="0">
                <a:latin typeface="Roboto" panose="02000000000000000000" pitchFamily="2" charset="0"/>
                <a:ea typeface="Roboto" panose="02000000000000000000" pitchFamily="2" charset="0"/>
              </a:rPr>
              <a:t>Server Login</a:t>
            </a:r>
            <a:endParaRPr lang="en-US" sz="2400" b="1" dirty="0"/>
          </a:p>
          <a:p>
            <a:pPr marL="285750" indent="-285750">
              <a:buFont typeface="Arial" pitchFamily="34" charset="0"/>
              <a:buChar char="•"/>
            </a:pPr>
            <a:r>
              <a:rPr lang="en-US" sz="2400" dirty="0"/>
              <a:t>Connects to a SQL Instance</a:t>
            </a:r>
          </a:p>
          <a:p>
            <a:pPr marL="285750" indent="-285750">
              <a:buFont typeface="Arial" pitchFamily="34" charset="0"/>
              <a:buChar char="•"/>
            </a:pPr>
            <a:r>
              <a:rPr lang="en-US" sz="2400" dirty="0"/>
              <a:t>Linked to AD (Windows Auth)</a:t>
            </a:r>
          </a:p>
          <a:p>
            <a:r>
              <a:rPr lang="en-US" sz="2400" dirty="0"/>
              <a:t>	or have a password (SQL Auth)</a:t>
            </a:r>
          </a:p>
          <a:p>
            <a:pPr marL="285750" indent="-285750">
              <a:buFont typeface="Arial" pitchFamily="34" charset="0"/>
              <a:buChar char="•"/>
            </a:pPr>
            <a:r>
              <a:rPr lang="en-US" sz="2400" dirty="0"/>
              <a:t>Stored in the Master </a:t>
            </a:r>
            <a:r>
              <a:rPr lang="en-US" sz="2400" dirty="0" err="1"/>
              <a:t>db</a:t>
            </a:r>
            <a:r>
              <a:rPr lang="en-US" sz="2400" dirty="0"/>
              <a:t>, so not in other DB restores</a:t>
            </a:r>
          </a:p>
          <a:p>
            <a:pPr lvl="0"/>
            <a:r>
              <a:rPr lang="en-US" sz="2400" dirty="0"/>
              <a:t>Given access to CONNECT, VIEW SERVER STATE, CREATE DATABASE, etc.</a:t>
            </a:r>
            <a:br>
              <a:rPr lang="en-US" sz="2400" dirty="0"/>
            </a:br>
            <a:br>
              <a:rPr lang="en-US" sz="2400" dirty="0"/>
            </a:br>
            <a:r>
              <a:rPr lang="en-US" sz="1800" dirty="0">
                <a:solidFill>
                  <a:srgbClr val="474947"/>
                </a:solidFill>
              </a:rPr>
              <a:t>*Most of the time. We’ll talk about it.</a:t>
            </a:r>
          </a:p>
          <a:p>
            <a:pPr marL="285750" indent="-285750">
              <a:buFont typeface="Arial" pitchFamily="34" charset="0"/>
              <a:buChar char="•"/>
            </a:pPr>
            <a:endParaRPr lang="en-US" sz="2400" dirty="0"/>
          </a:p>
        </p:txBody>
      </p:sp>
      <p:grpSp>
        <p:nvGrpSpPr>
          <p:cNvPr id="14" name="Group 13" descr="A screenshot of the SSMS Object Explorer">
            <a:extLst>
              <a:ext uri="{FF2B5EF4-FFF2-40B4-BE49-F238E27FC236}">
                <a16:creationId xmlns:a16="http://schemas.microsoft.com/office/drawing/2014/main" id="{E57F350F-2A35-4F1C-9122-771A1837FC32}"/>
              </a:ext>
            </a:extLst>
          </p:cNvPr>
          <p:cNvGrpSpPr/>
          <p:nvPr>
            <p:custDataLst>
              <p:custData r:id="rId1"/>
            </p:custDataLst>
          </p:nvPr>
        </p:nvGrpSpPr>
        <p:grpSpPr>
          <a:xfrm>
            <a:off x="992997" y="1341"/>
            <a:ext cx="3528204" cy="6855318"/>
            <a:chOff x="992997" y="1341"/>
            <a:chExt cx="3528204" cy="6855318"/>
          </a:xfrm>
        </p:grpSpPr>
        <p:pic>
          <p:nvPicPr>
            <p:cNvPr id="37" name="Picture 36">
              <a:extLst>
                <a:ext uri="{FF2B5EF4-FFF2-40B4-BE49-F238E27FC236}">
                  <a16:creationId xmlns:a16="http://schemas.microsoft.com/office/drawing/2014/main" id="{37BF02E5-7874-4CCE-8406-E770698A37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38" name="Oval 37">
              <a:extLst>
                <a:ext uri="{FF2B5EF4-FFF2-40B4-BE49-F238E27FC236}">
                  <a16:creationId xmlns:a16="http://schemas.microsoft.com/office/drawing/2014/main" id="{3C2CC261-A1A2-44A1-966F-31934507F9F6}"/>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9" name="Oval 38">
              <a:extLst>
                <a:ext uri="{FF2B5EF4-FFF2-40B4-BE49-F238E27FC236}">
                  <a16:creationId xmlns:a16="http://schemas.microsoft.com/office/drawing/2014/main" id="{2420BE25-651B-459F-90F9-00132E67A72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0" name="Rectangle 39">
              <a:extLst>
                <a:ext uri="{FF2B5EF4-FFF2-40B4-BE49-F238E27FC236}">
                  <a16:creationId xmlns:a16="http://schemas.microsoft.com/office/drawing/2014/main" id="{DEE6A67E-7001-45F3-A80D-DB816495167B}"/>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1" name="Rectangle 40">
              <a:extLst>
                <a:ext uri="{FF2B5EF4-FFF2-40B4-BE49-F238E27FC236}">
                  <a16:creationId xmlns:a16="http://schemas.microsoft.com/office/drawing/2014/main" id="{DB942D33-5DAF-4459-A221-0B2E82660894}"/>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2" name="Rectangle 41">
              <a:extLst>
                <a:ext uri="{FF2B5EF4-FFF2-40B4-BE49-F238E27FC236}">
                  <a16:creationId xmlns:a16="http://schemas.microsoft.com/office/drawing/2014/main" id="{B3EC0CE6-61B1-4649-B95C-19E0D869A35E}"/>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3" name="Rectangle 42">
              <a:extLst>
                <a:ext uri="{FF2B5EF4-FFF2-40B4-BE49-F238E27FC236}">
                  <a16:creationId xmlns:a16="http://schemas.microsoft.com/office/drawing/2014/main" id="{980171E4-B389-42FA-AE4F-4A51805DDEA7}"/>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130272352"/>
      </p:ext>
    </p:extLst>
  </p:cSld>
  <p:clrMapOvr>
    <a:masterClrMapping/>
  </p:clrMapOvr>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7aa89085-c083-4c86-af55-7590d3c9e79c" Revision="1" Stencil="System.MyShapes" StencilVersion="1.0"/>
</Control>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ED1963-F13B-4D11-B2F5-BEE8D0DDB2B7}">
  <ds:schemaRefs>
    <ds:schemaRef ds:uri="http://schemas.microsoft.com/VisualStudio/2011/storyboarding/control"/>
  </ds:schemaRefs>
</ds:datastoreItem>
</file>

<file path=customXml/itemProps2.xml><?xml version="1.0" encoding="utf-8"?>
<ds:datastoreItem xmlns:ds="http://schemas.openxmlformats.org/officeDocument/2006/customXml" ds:itemID="{319B95F1-6128-476B-B834-5ABE8BE5D072}">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4.xml><?xml version="1.0" encoding="utf-8"?>
<ds:datastoreItem xmlns:ds="http://schemas.openxmlformats.org/officeDocument/2006/customXml" ds:itemID="{B7AB5544-0152-4691-A7DA-1F72E45AA1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172</TotalTime>
  <Words>4973</Words>
  <Application>Microsoft Office PowerPoint</Application>
  <PresentationFormat>Widescreen</PresentationFormat>
  <Paragraphs>506</Paragraphs>
  <Slides>75</Slides>
  <Notes>5</Notes>
  <HiddenSlides>21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75</vt:i4>
      </vt:variant>
    </vt:vector>
  </HeadingPairs>
  <TitlesOfParts>
    <vt:vector size="87" baseType="lpstr">
      <vt:lpstr>Segoe UI Semibold</vt:lpstr>
      <vt:lpstr>Segoe UI Light</vt:lpstr>
      <vt:lpstr>Calibri</vt:lpstr>
      <vt:lpstr>Arial</vt:lpstr>
      <vt:lpstr>Segoe UI Semilight</vt:lpstr>
      <vt:lpstr>Roboto</vt:lpstr>
      <vt:lpstr>Consolas</vt:lpstr>
      <vt:lpstr>Segoe UI</vt:lpstr>
      <vt:lpstr>Wingdings</vt:lpstr>
      <vt:lpstr>SQLSaturday Powerpoint - New</vt:lpstr>
      <vt:lpstr>1_SQLSaturday Powerpoint - New</vt:lpstr>
      <vt:lpstr>PASS Speaker Template_16x9</vt:lpstr>
      <vt:lpstr>SQL Security Principals 101</vt:lpstr>
      <vt:lpstr>Explore PASS</vt:lpstr>
      <vt:lpstr>PowerPoint Presentation</vt:lpstr>
      <vt:lpstr>William Assaf </vt:lpstr>
      <vt:lpstr>Agenda</vt:lpstr>
      <vt:lpstr>Why is Security Important?</vt:lpstr>
      <vt:lpstr>Login vs User</vt:lpstr>
      <vt:lpstr>Login vs usEr</vt:lpstr>
      <vt:lpstr>LOGIN VS USER</vt:lpstr>
      <vt:lpstr>On the topic of Groups…</vt:lpstr>
      <vt:lpstr>On the topic of Groups…</vt:lpstr>
      <vt:lpstr>Roles</vt:lpstr>
      <vt:lpstr>PUBLIC</vt:lpstr>
      <vt:lpstr>PUBLIC</vt:lpstr>
      <vt:lpstr>GUEST</vt:lpstr>
      <vt:lpstr>Logins</vt:lpstr>
      <vt:lpstr>Logins vs users</vt:lpstr>
      <vt:lpstr>Sql logins</vt:lpstr>
      <vt:lpstr>Windows vs SQL Auth</vt:lpstr>
      <vt:lpstr>Windows vs SQL Auth</vt:lpstr>
      <vt:lpstr>Apps + windows auth</vt:lpstr>
      <vt:lpstr>Logins + users</vt:lpstr>
      <vt:lpstr>User MAPPING</vt:lpstr>
      <vt:lpstr>Orphaned sid</vt:lpstr>
      <vt:lpstr>Fix orphaned sid</vt:lpstr>
      <vt:lpstr>Sql login migration</vt:lpstr>
      <vt:lpstr>Sql login migration</vt:lpstr>
      <vt:lpstr>Sql login SIDS</vt:lpstr>
      <vt:lpstr>Contained databases</vt:lpstr>
      <vt:lpstr>Contained databases</vt:lpstr>
      <vt:lpstr>Contained databases</vt:lpstr>
      <vt:lpstr>Contained databases</vt:lpstr>
      <vt:lpstr>Azure SQL DB </vt:lpstr>
      <vt:lpstr>Azure SQL DB </vt:lpstr>
      <vt:lpstr>Azure SQL DB </vt:lpstr>
      <vt:lpstr>Azure SQL DB </vt:lpstr>
      <vt:lpstr>A BIT ON Connection providers</vt:lpstr>
      <vt:lpstr>Basic user permissions</vt:lpstr>
      <vt:lpstr>USEFUL permissions</vt:lpstr>
      <vt:lpstr>Basic user permissions SAMPLE SCENARIO</vt:lpstr>
      <vt:lpstr>More USEFUL permissions</vt:lpstr>
      <vt:lpstr>GOTTA KEEP EM SEPARATED</vt:lpstr>
      <vt:lpstr>CONTROL permissions</vt:lpstr>
      <vt:lpstr>Testing Permissions with EXECUTE AS</vt:lpstr>
      <vt:lpstr>Testing Permissions with EXECUTE AS</vt:lpstr>
      <vt:lpstr>SQL INJECTION</vt:lpstr>
      <vt:lpstr>SQL INJECTION</vt:lpstr>
      <vt:lpstr>SQL Injection</vt:lpstr>
      <vt:lpstr>what can you do to prevent SQL Injection?</vt:lpstr>
      <vt:lpstr>what can you do to prevent SQL Injection?</vt:lpstr>
      <vt:lpstr>what can you do to prevent SQL Injection?</vt:lpstr>
      <vt:lpstr>AZURE threat detection</vt:lpstr>
      <vt:lpstr>Feature Restrictions</vt:lpstr>
      <vt:lpstr>SSMS Vulnerability Assessment</vt:lpstr>
      <vt:lpstr>Stored procedures</vt:lpstr>
      <vt:lpstr>Stored procedures</vt:lpstr>
      <vt:lpstr>Stored procedures</vt:lpstr>
      <vt:lpstr>Views</vt:lpstr>
      <vt:lpstr>User-Defined Functions (UDF)</vt:lpstr>
      <vt:lpstr>laB</vt:lpstr>
      <vt:lpstr>Builtin\administratorS</vt:lpstr>
      <vt:lpstr>dbo</vt:lpstr>
      <vt:lpstr>dbo</vt:lpstr>
      <vt:lpstr>ownership</vt:lpstr>
      <vt:lpstr>Schemas</vt:lpstr>
      <vt:lpstr>Cross database ownership</vt:lpstr>
      <vt:lpstr>Cross database ownership</vt:lpstr>
      <vt:lpstr>Cross database ownership</vt:lpstr>
      <vt:lpstr>Application roles</vt:lpstr>
      <vt:lpstr>Application roles</vt:lpstr>
      <vt:lpstr>Continued reading</vt:lpstr>
      <vt:lpstr>Support your Local STEM Initiatives</vt:lpstr>
      <vt:lpstr>SQL Server 2017 Inside Out</vt:lpstr>
      <vt:lpstr>Bio and contact</vt:lpstr>
      <vt:lpstr>UpCOMING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cp:lastModifiedBy>
  <cp:revision>11</cp:revision>
  <dcterms:created xsi:type="dcterms:W3CDTF">2020-02-20T19:21:27Z</dcterms:created>
  <dcterms:modified xsi:type="dcterms:W3CDTF">2020-10-19T00:24:06Z</dcterms:modified>
</cp:coreProperties>
</file>